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5"/>
  </p:notesMasterIdLst>
  <p:sldIdLst>
    <p:sldId id="257" r:id="rId4"/>
    <p:sldId id="256" r:id="rId5"/>
    <p:sldId id="260" r:id="rId6"/>
    <p:sldId id="267" r:id="rId7"/>
    <p:sldId id="270" r:id="rId8"/>
    <p:sldId id="271" r:id="rId9"/>
    <p:sldId id="273" r:id="rId10"/>
    <p:sldId id="274" r:id="rId11"/>
    <p:sldId id="277" r:id="rId12"/>
    <p:sldId id="278" r:id="rId13"/>
    <p:sldId id="280" r:id="rId14"/>
    <p:sldId id="283" r:id="rId15"/>
    <p:sldId id="293" r:id="rId16"/>
    <p:sldId id="291" r:id="rId17"/>
    <p:sldId id="296" r:id="rId18"/>
    <p:sldId id="307" r:id="rId19"/>
    <p:sldId id="299" r:id="rId20"/>
    <p:sldId id="301" r:id="rId21"/>
    <p:sldId id="302" r:id="rId22"/>
    <p:sldId id="415" r:id="rId23"/>
    <p:sldId id="304" r:id="rId24"/>
    <p:sldId id="417" r:id="rId25"/>
    <p:sldId id="311" r:id="rId26"/>
    <p:sldId id="419" r:id="rId27"/>
    <p:sldId id="303" r:id="rId28"/>
    <p:sldId id="408" r:id="rId29"/>
    <p:sldId id="421" r:id="rId30"/>
    <p:sldId id="312" r:id="rId31"/>
    <p:sldId id="410" r:id="rId32"/>
    <p:sldId id="305" r:id="rId33"/>
    <p:sldId id="411" r:id="rId34"/>
    <p:sldId id="309" r:id="rId35"/>
    <p:sldId id="412" r:id="rId36"/>
    <p:sldId id="308" r:id="rId37"/>
    <p:sldId id="413" r:id="rId38"/>
    <p:sldId id="313" r:id="rId39"/>
    <p:sldId id="315" r:id="rId40"/>
    <p:sldId id="314" r:id="rId41"/>
    <p:sldId id="316" r:id="rId42"/>
    <p:sldId id="318" r:id="rId43"/>
    <p:sldId id="322" r:id="rId4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745D33-82C5-A993-48F7-E2D31907147F}" v="1" dt="2024-12-09T20:41:40.999"/>
    <p1510:client id="{21E13BE2-D44B-7607-9F57-E5BB178B4AD6}" v="13" dt="2024-12-10T11:53:55.873"/>
    <p1510:client id="{2B706FE2-B962-4B50-9497-10069C897B19}" v="226" dt="2024-12-09T20:30:19.158"/>
    <p1510:client id="{9750F1A3-5E8D-83F8-4778-EDE77AFDB45E}" v="4" dt="2024-12-10T11:02:34.538"/>
    <p1510:client id="{AE6F075B-D8D9-DB8F-47DF-DB454F9B791E}" v="119" dt="2024-12-10T12:48:56.463"/>
    <p1510:client id="{DCFA2186-1CA6-9086-02BD-E643E3214E3C}" v="177" dt="2024-12-10T12:30:01.8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CAD00-13D9-4FBA-852C-82703868761A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3AA69-ADD2-4016-B510-CA85F83056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507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804387036_1_191:notes"/>
          <p:cNvSpPr txBox="1">
            <a:spLocks noGrp="1"/>
          </p:cNvSpPr>
          <p:nvPr>
            <p:ph type="body" idx="1"/>
          </p:nvPr>
        </p:nvSpPr>
        <p:spPr>
          <a:xfrm>
            <a:off x="1016000" y="3667125"/>
            <a:ext cx="8127900" cy="30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b804387036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94000" y="95250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39C22CC1-0CA2-8752-248C-3EA5545F5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b804387036_0_48:notes">
            <a:extLst>
              <a:ext uri="{FF2B5EF4-FFF2-40B4-BE49-F238E27FC236}">
                <a16:creationId xmlns:a16="http://schemas.microsoft.com/office/drawing/2014/main" id="{8D7BF0FE-D354-F9E4-D4BD-F0D73A9393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16000" y="3667125"/>
            <a:ext cx="8127900" cy="30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b804387036_0_48:notes">
            <a:extLst>
              <a:ext uri="{FF2B5EF4-FFF2-40B4-BE49-F238E27FC236}">
                <a16:creationId xmlns:a16="http://schemas.microsoft.com/office/drawing/2014/main" id="{3508B0C5-DA86-6E02-B37D-3DC471B5D2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94000" y="95250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510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3AA69-ADD2-4016-B510-CA85F83056DE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9261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eacheracademy.eu/" TargetMode="Externa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eacheracademy.eu/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eacheracademy.eu/" TargetMode="Externa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eacheracademy.eu/" TargetMode="Externa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eacheracademy.eu/" TargetMode="Externa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eacheracademy.eu/" TargetMode="Externa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C22E91-A42F-FE96-6738-192EAA0AE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0AF8182-8422-420F-D670-EC0084310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B81059-F65D-EF8E-F4C2-49313F0F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1BE7-6699-47B5-9DFC-386FB5B7D803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CE781A-FD14-A261-90E1-CFA5D241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5F4AA08-1E88-48A0-B93F-2E31E575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11F7F-6185-4409-8091-70E6D4EBD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398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C690F0-EA46-13C7-71A4-E9148902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E95896F-D7B7-C0C2-13F1-7295D5AE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B47B8D2-56E4-53B5-1732-459BEF44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1BE7-6699-47B5-9DFC-386FB5B7D803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30D599-B33B-A252-5A21-ECEF6250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0DB9FE-88AD-FD17-B93D-600CB59B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11F7F-6185-4409-8091-70E6D4EBD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22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E538827-2D38-7EE9-267C-8503869374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01F2D63-F828-610A-5587-A020DD218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F1F4D-15AD-14A0-53B7-94E532B01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1BE7-6699-47B5-9DFC-386FB5B7D803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31D7E2-4E06-A5CF-124B-1DD46DB5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ED5401-546F-FC92-F2A5-1DDF088F2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11F7F-6185-4409-8091-70E6D4EBD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4692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81E8A0-A89F-1B2E-CF0F-79AADE2E2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19CF9C0-40CF-AB33-9B9F-C67FDECD2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F45DC7-78CE-4669-9E32-D1940779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3882-C882-4CE6-8071-725DDCBDC824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354739-03CF-493C-3FAE-3D630475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A383436-CA90-77D1-1BF2-8FCB8837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3416-DF1A-450F-AF5F-C98AC99714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319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574775-0292-3C47-D795-D9FEEADF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DDFD64-1B19-6ADA-932E-301BE90D2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F9053D-FD5D-177E-2200-27A4A8B8F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3882-C882-4CE6-8071-725DDCBDC824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4E5BDA3-938B-8E02-65E0-4A985C1CE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335830-AA9D-ADAC-E558-5FFA5F23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3416-DF1A-450F-AF5F-C98AC99714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2348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6A812-7D58-94CF-65D2-E74AAD49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D9CCC-1195-0BD2-77DF-8A48DC213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0FE781D-FA22-6802-ABDD-B9FE95602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3882-C882-4CE6-8071-725DDCBDC824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F45853-DC84-67A5-14B0-9C5B4D578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B007B6-8984-B461-44A6-E3F1A2A09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3416-DF1A-450F-AF5F-C98AC99714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156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3D380E-6D71-E300-FB75-1EA58F62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E6398E-C6EB-B667-38D3-D4CE359A2E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B191F38-86EC-F423-7E36-7DF86378F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AD75212-8979-0F7D-0283-6555A96B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3882-C882-4CE6-8071-725DDCBDC824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382C56-A5BA-3772-CD6A-BB738800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06D9DA6-0B4B-983A-494F-8F5F8117E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3416-DF1A-450F-AF5F-C98AC99714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1523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A22B49-578B-24D7-3E74-B2C06557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5084DE4-0E48-B8DF-A2A3-891D74028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1AEF0D3-AE7A-C03E-0CF7-B8D09CA2A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4235C82-0FFB-FF9C-D501-FF389A791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C8DC2C2-EA28-C0D3-94D7-213A087245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8B92F5-A1BA-EBCE-7908-3E96FDFF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3882-C882-4CE6-8071-725DDCBDC824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8FEA069-2889-80DE-2CB7-2C362244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8455770-5B9B-AD62-6B69-CA06014D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3416-DF1A-450F-AF5F-C98AC99714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850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DD362D-7BAB-3532-B852-17299B1F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327A90A-1B92-9F2B-B699-9E04FC410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3882-C882-4CE6-8071-725DDCBDC824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C4DF937-F261-35E1-2B2C-E5160CAB3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8C8B23E-C6D6-3EAD-BF7D-DF2385F9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3416-DF1A-450F-AF5F-C98AC99714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2098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99DB77-9C45-96ED-522C-55734232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3882-C882-4CE6-8071-725DDCBDC824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D219C61-0D1D-A07D-949C-2C26D510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0E0C79-29AE-A9FC-7602-65B6A250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3416-DF1A-450F-AF5F-C98AC99714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292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D9635A-65AF-FB77-DD97-D085C59F4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995645-0878-A1BC-CE6C-AF8BA822E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EA37A6-B007-0546-3B48-51AC337AB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42A7B4D-2581-2072-ACE9-34912420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3882-C882-4CE6-8071-725DDCBDC824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904498D-A04D-5E15-EC0E-F9107912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373E3B7-5BF6-D285-1FA0-F0C332DA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3416-DF1A-450F-AF5F-C98AC99714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341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88AFAD-85A8-40A9-752B-EDEB9A12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1BA40B-BCCB-5DF0-2BD8-1B4D99F5C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8FD5C5-26AD-5DA2-EAF7-3095163B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1BE7-6699-47B5-9DFC-386FB5B7D803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ED0F9B-EBEB-7A0B-99FF-86C298007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D3179A-0368-D35B-4009-971AD75F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11F7F-6185-4409-8091-70E6D4EBD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8069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F5C155-E10A-799D-AE9D-CFC474FC1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E18C3EE-D83C-F265-2374-E0056FB53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2551386-2C53-5235-145F-AC0399545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6291C57-3B3C-8D96-0CC6-69358456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3882-C882-4CE6-8071-725DDCBDC824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9B62037-C210-29AB-9D41-7DE516CDE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55C46AD-90B3-8354-D62F-7B4C5CAF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3416-DF1A-450F-AF5F-C98AC99714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1522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CAD4A4-4149-38A8-FE40-3DFEF884F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B96819E-4F03-0ED5-7275-62E1A7C9E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D74925D-749B-5A59-9D2E-E4B5997C7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3882-C882-4CE6-8071-725DDCBDC824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23F57A-F884-7AFD-07B7-B7F96D86B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DD25C2-1918-1378-55B0-0EEB24164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3416-DF1A-450F-AF5F-C98AC99714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1305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62A46CC-DDDE-85E4-DCB4-94ADF51B3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DB0CD9E-9DF4-3E49-E7B6-61DBAA96B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3DAE36-B9E1-B469-4988-6DEB0BF4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3882-C882-4CE6-8071-725DDCBDC824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84596E-BAB5-04C0-F0AA-CE7F7AB57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181F5B-47B8-3154-89C3-9C787D4A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83416-DF1A-450F-AF5F-C98AC99714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97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>
  <p:cSld name="Main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2"/>
          <p:cNvSpPr>
            <a:spLocks noGrp="1"/>
          </p:cNvSpPr>
          <p:nvPr>
            <p:ph type="pic" idx="2"/>
          </p:nvPr>
        </p:nvSpPr>
        <p:spPr>
          <a:xfrm>
            <a:off x="0" y="0"/>
            <a:ext cx="461772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4617720" y="0"/>
            <a:ext cx="7574280" cy="6858000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82283" tIns="41130" rIns="82283" bIns="4113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2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2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t="-9407" r="-3952" b="-4370"/>
          <a:stretch/>
        </p:blipFill>
        <p:spPr>
          <a:xfrm>
            <a:off x="9768408" y="5661249"/>
            <a:ext cx="2233813" cy="9983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2"/>
          <p:cNvSpPr txBox="1">
            <a:spLocks noGrp="1"/>
          </p:cNvSpPr>
          <p:nvPr>
            <p:ph type="ctrTitle"/>
          </p:nvPr>
        </p:nvSpPr>
        <p:spPr>
          <a:xfrm>
            <a:off x="5704860" y="764704"/>
            <a:ext cx="5400000" cy="2311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Bitter"/>
              <a:buNone/>
              <a:defRPr sz="48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body" idx="1"/>
          </p:nvPr>
        </p:nvSpPr>
        <p:spPr>
          <a:xfrm>
            <a:off x="5704860" y="3073574"/>
            <a:ext cx="5389216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667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0606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>
  <p:cSld name="Main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2"/>
          <p:cNvSpPr>
            <a:spLocks noGrp="1"/>
          </p:cNvSpPr>
          <p:nvPr>
            <p:ph type="pic" idx="2"/>
          </p:nvPr>
        </p:nvSpPr>
        <p:spPr>
          <a:xfrm>
            <a:off x="0" y="0"/>
            <a:ext cx="461772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4617720" y="0"/>
            <a:ext cx="7574280" cy="6858000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82283" tIns="41130" rIns="82283" bIns="4113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2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2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t="-9407" r="-3952" b="-4370"/>
          <a:stretch/>
        </p:blipFill>
        <p:spPr>
          <a:xfrm>
            <a:off x="9768408" y="5661249"/>
            <a:ext cx="2233813" cy="9983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2"/>
          <p:cNvSpPr txBox="1">
            <a:spLocks noGrp="1"/>
          </p:cNvSpPr>
          <p:nvPr>
            <p:ph type="ctrTitle"/>
          </p:nvPr>
        </p:nvSpPr>
        <p:spPr>
          <a:xfrm>
            <a:off x="5704860" y="764704"/>
            <a:ext cx="5400000" cy="2311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Bitter"/>
              <a:buNone/>
              <a:defRPr sz="48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body" idx="1"/>
          </p:nvPr>
        </p:nvSpPr>
        <p:spPr>
          <a:xfrm>
            <a:off x="5704860" y="3073574"/>
            <a:ext cx="5389216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667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884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body" idx="1"/>
          </p:nvPr>
        </p:nvSpPr>
        <p:spPr>
          <a:xfrm>
            <a:off x="6620756" y="549275"/>
            <a:ext cx="4506913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11480" marR="0" lvl="0" indent="-20574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3"/>
          <p:cNvSpPr txBox="1"/>
          <p:nvPr/>
        </p:nvSpPr>
        <p:spPr>
          <a:xfrm>
            <a:off x="4301651" y="2672733"/>
            <a:ext cx="605446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2667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23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3"/>
          <p:cNvSpPr>
            <a:spLocks noGrp="1"/>
          </p:cNvSpPr>
          <p:nvPr>
            <p:ph type="pic" idx="2"/>
          </p:nvPr>
        </p:nvSpPr>
        <p:spPr>
          <a:xfrm>
            <a:off x="734562" y="767644"/>
            <a:ext cx="4968135" cy="496578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1" name="Google Shape;21;p23"/>
          <p:cNvGrpSpPr/>
          <p:nvPr/>
        </p:nvGrpSpPr>
        <p:grpSpPr>
          <a:xfrm>
            <a:off x="11188038" y="4077000"/>
            <a:ext cx="668602" cy="522956"/>
            <a:chOff x="10582764" y="4346045"/>
            <a:chExt cx="668602" cy="522956"/>
          </a:xfrm>
        </p:grpSpPr>
        <p:sp>
          <p:nvSpPr>
            <p:cNvPr id="22" name="Google Shape;22;p23"/>
            <p:cNvSpPr/>
            <p:nvPr/>
          </p:nvSpPr>
          <p:spPr>
            <a:xfrm>
              <a:off x="10942764" y="4346045"/>
              <a:ext cx="308602" cy="522956"/>
            </a:xfrm>
            <a:custGeom>
              <a:avLst/>
              <a:gdLst/>
              <a:ahLst/>
              <a:cxnLst/>
              <a:rect l="l" t="t" r="r" b="b"/>
              <a:pathLst>
                <a:path w="1683224" h="2852382" extrusionOk="0">
                  <a:moveTo>
                    <a:pt x="27295" y="0"/>
                  </a:moveTo>
                  <a:lnTo>
                    <a:pt x="1683224" y="0"/>
                  </a:lnTo>
                  <a:lnTo>
                    <a:pt x="1683224" y="1369325"/>
                  </a:lnTo>
                  <a:lnTo>
                    <a:pt x="777922" y="2852382"/>
                  </a:lnTo>
                  <a:lnTo>
                    <a:pt x="0" y="2852382"/>
                  </a:lnTo>
                  <a:lnTo>
                    <a:pt x="668740" y="1528549"/>
                  </a:lnTo>
                  <a:lnTo>
                    <a:pt x="31844" y="1528549"/>
                  </a:lnTo>
                  <a:cubicBezTo>
                    <a:pt x="30328" y="1019033"/>
                    <a:pt x="28811" y="509516"/>
                    <a:pt x="27295" y="0"/>
                  </a:cubicBezTo>
                  <a:close/>
                </a:path>
              </a:pathLst>
            </a:custGeom>
            <a:solidFill>
              <a:srgbClr val="F07F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3"/>
            <p:cNvSpPr/>
            <p:nvPr/>
          </p:nvSpPr>
          <p:spPr>
            <a:xfrm>
              <a:off x="10582764" y="4346045"/>
              <a:ext cx="308602" cy="522956"/>
            </a:xfrm>
            <a:custGeom>
              <a:avLst/>
              <a:gdLst/>
              <a:ahLst/>
              <a:cxnLst/>
              <a:rect l="l" t="t" r="r" b="b"/>
              <a:pathLst>
                <a:path w="1683224" h="2852382" extrusionOk="0">
                  <a:moveTo>
                    <a:pt x="27295" y="0"/>
                  </a:moveTo>
                  <a:lnTo>
                    <a:pt x="1683224" y="0"/>
                  </a:lnTo>
                  <a:lnTo>
                    <a:pt x="1683224" y="1369325"/>
                  </a:lnTo>
                  <a:lnTo>
                    <a:pt x="777922" y="2852382"/>
                  </a:lnTo>
                  <a:lnTo>
                    <a:pt x="0" y="2852382"/>
                  </a:lnTo>
                  <a:lnTo>
                    <a:pt x="668740" y="1528549"/>
                  </a:lnTo>
                  <a:lnTo>
                    <a:pt x="31844" y="1528549"/>
                  </a:lnTo>
                  <a:cubicBezTo>
                    <a:pt x="30328" y="1019033"/>
                    <a:pt x="28811" y="509516"/>
                    <a:pt x="27295" y="0"/>
                  </a:cubicBezTo>
                  <a:close/>
                </a:path>
              </a:pathLst>
            </a:custGeom>
            <a:solidFill>
              <a:srgbClr val="F07F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3"/>
          <p:cNvGrpSpPr/>
          <p:nvPr/>
        </p:nvGrpSpPr>
        <p:grpSpPr>
          <a:xfrm>
            <a:off x="5905516" y="549000"/>
            <a:ext cx="669600" cy="522000"/>
            <a:chOff x="5668793" y="837921"/>
            <a:chExt cx="669600" cy="522000"/>
          </a:xfrm>
        </p:grpSpPr>
        <p:sp>
          <p:nvSpPr>
            <p:cNvPr id="25" name="Google Shape;25;p23"/>
            <p:cNvSpPr/>
            <p:nvPr/>
          </p:nvSpPr>
          <p:spPr>
            <a:xfrm flipH="1">
              <a:off x="5668793" y="837921"/>
              <a:ext cx="309600" cy="522000"/>
            </a:xfrm>
            <a:custGeom>
              <a:avLst/>
              <a:gdLst/>
              <a:ahLst/>
              <a:cxnLst/>
              <a:rect l="l" t="t" r="r" b="b"/>
              <a:pathLst>
                <a:path w="1683224" h="2852382" extrusionOk="0">
                  <a:moveTo>
                    <a:pt x="27295" y="0"/>
                  </a:moveTo>
                  <a:lnTo>
                    <a:pt x="1683224" y="0"/>
                  </a:lnTo>
                  <a:lnTo>
                    <a:pt x="1683224" y="1369325"/>
                  </a:lnTo>
                  <a:lnTo>
                    <a:pt x="777922" y="2852382"/>
                  </a:lnTo>
                  <a:lnTo>
                    <a:pt x="0" y="2852382"/>
                  </a:lnTo>
                  <a:lnTo>
                    <a:pt x="668740" y="1528549"/>
                  </a:lnTo>
                  <a:lnTo>
                    <a:pt x="31844" y="1528549"/>
                  </a:lnTo>
                  <a:cubicBezTo>
                    <a:pt x="30328" y="1019033"/>
                    <a:pt x="28811" y="509516"/>
                    <a:pt x="27295" y="0"/>
                  </a:cubicBezTo>
                  <a:close/>
                </a:path>
              </a:pathLst>
            </a:custGeom>
            <a:solidFill>
              <a:srgbClr val="F07F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3"/>
            <p:cNvSpPr/>
            <p:nvPr/>
          </p:nvSpPr>
          <p:spPr>
            <a:xfrm flipH="1">
              <a:off x="6028793" y="837921"/>
              <a:ext cx="309600" cy="522000"/>
            </a:xfrm>
            <a:custGeom>
              <a:avLst/>
              <a:gdLst/>
              <a:ahLst/>
              <a:cxnLst/>
              <a:rect l="l" t="t" r="r" b="b"/>
              <a:pathLst>
                <a:path w="1683224" h="2852382" extrusionOk="0">
                  <a:moveTo>
                    <a:pt x="27295" y="0"/>
                  </a:moveTo>
                  <a:lnTo>
                    <a:pt x="1683224" y="0"/>
                  </a:lnTo>
                  <a:lnTo>
                    <a:pt x="1683224" y="1369325"/>
                  </a:lnTo>
                  <a:lnTo>
                    <a:pt x="777922" y="2852382"/>
                  </a:lnTo>
                  <a:lnTo>
                    <a:pt x="0" y="2852382"/>
                  </a:lnTo>
                  <a:lnTo>
                    <a:pt x="668740" y="1528549"/>
                  </a:lnTo>
                  <a:lnTo>
                    <a:pt x="31844" y="1528549"/>
                  </a:lnTo>
                  <a:cubicBezTo>
                    <a:pt x="30328" y="1019033"/>
                    <a:pt x="28811" y="509516"/>
                    <a:pt x="27295" y="0"/>
                  </a:cubicBezTo>
                  <a:close/>
                </a:path>
              </a:pathLst>
            </a:custGeom>
            <a:solidFill>
              <a:srgbClr val="F07F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3"/>
          <p:cNvSpPr txBox="1">
            <a:spLocks noGrp="1"/>
          </p:cNvSpPr>
          <p:nvPr>
            <p:ph type="body" idx="3"/>
          </p:nvPr>
        </p:nvSpPr>
        <p:spPr>
          <a:xfrm>
            <a:off x="6620756" y="4653137"/>
            <a:ext cx="4506913" cy="70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11480" marR="0" lvl="0" indent="-20574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9539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">
  <p:cSld name="1_Title and Content 2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10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10"/>
          <p:cNvSpPr txBox="1">
            <a:spLocks noGrp="1"/>
          </p:cNvSpPr>
          <p:nvPr>
            <p:ph type="title"/>
          </p:nvPr>
        </p:nvSpPr>
        <p:spPr>
          <a:xfrm>
            <a:off x="1" y="5571579"/>
            <a:ext cx="8254943" cy="1287599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0" tIns="360000" rIns="2160000" bIns="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110"/>
          <p:cNvSpPr txBox="1">
            <a:spLocks noGrp="1"/>
          </p:cNvSpPr>
          <p:nvPr>
            <p:ph type="body" idx="1"/>
          </p:nvPr>
        </p:nvSpPr>
        <p:spPr>
          <a:xfrm>
            <a:off x="1314064" y="405000"/>
            <a:ext cx="8424000" cy="51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marR="0" lvl="0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714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between Three Contents">
  <p:cSld name="Comparison between Three Conten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1"/>
          <p:cNvSpPr txBox="1">
            <a:spLocks noGrp="1"/>
          </p:cNvSpPr>
          <p:nvPr>
            <p:ph type="body" idx="1"/>
          </p:nvPr>
        </p:nvSpPr>
        <p:spPr>
          <a:xfrm>
            <a:off x="2855913" y="1503236"/>
            <a:ext cx="2700000" cy="451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1480" marR="0" lvl="0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4" name="Google Shape;34;p111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11"/>
          <p:cNvSpPr txBox="1">
            <a:spLocks noGrp="1"/>
          </p:cNvSpPr>
          <p:nvPr>
            <p:ph type="title"/>
          </p:nvPr>
        </p:nvSpPr>
        <p:spPr>
          <a:xfrm rot="-5400000">
            <a:off x="-2416171" y="2382868"/>
            <a:ext cx="6858000" cy="2092266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1044000" tIns="0" rIns="1044000" bIns="2520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11"/>
          <p:cNvSpPr txBox="1">
            <a:spLocks noGrp="1"/>
          </p:cNvSpPr>
          <p:nvPr>
            <p:ph type="body" idx="2"/>
          </p:nvPr>
        </p:nvSpPr>
        <p:spPr>
          <a:xfrm>
            <a:off x="2855912" y="853949"/>
            <a:ext cx="2700000" cy="649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11480" marR="0" lvl="0" indent="-20574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2"/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11"/>
          <p:cNvSpPr txBox="1">
            <a:spLocks noGrp="1"/>
          </p:cNvSpPr>
          <p:nvPr>
            <p:ph type="body" idx="3"/>
          </p:nvPr>
        </p:nvSpPr>
        <p:spPr>
          <a:xfrm>
            <a:off x="8593002" y="853948"/>
            <a:ext cx="2700000" cy="649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11480" marR="0" lvl="0" indent="-20574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2"/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111"/>
          <p:cNvSpPr txBox="1">
            <a:spLocks noGrp="1"/>
          </p:cNvSpPr>
          <p:nvPr>
            <p:ph type="body" idx="4"/>
          </p:nvPr>
        </p:nvSpPr>
        <p:spPr>
          <a:xfrm>
            <a:off x="5720111" y="1503234"/>
            <a:ext cx="2700000" cy="45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1480" marR="0" lvl="0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111"/>
          <p:cNvSpPr txBox="1">
            <a:spLocks noGrp="1"/>
          </p:cNvSpPr>
          <p:nvPr>
            <p:ph type="body" idx="5"/>
          </p:nvPr>
        </p:nvSpPr>
        <p:spPr>
          <a:xfrm>
            <a:off x="5728802" y="853948"/>
            <a:ext cx="2700000" cy="649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11480" marR="0" lvl="0" indent="-20574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2"/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11"/>
          <p:cNvSpPr txBox="1">
            <a:spLocks noGrp="1"/>
          </p:cNvSpPr>
          <p:nvPr>
            <p:ph type="body" idx="6"/>
          </p:nvPr>
        </p:nvSpPr>
        <p:spPr>
          <a:xfrm>
            <a:off x="8584312" y="1503234"/>
            <a:ext cx="2700000" cy="45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1480" marR="0" lvl="0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044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s">
  <p:cSld name="Title and Two Conten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4799856" y="2672733"/>
            <a:ext cx="5556256" cy="334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marR="0" lvl="0" indent="-3835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3" name="Google Shape;43;p28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8"/>
          <p:cNvSpPr/>
          <p:nvPr/>
        </p:nvSpPr>
        <p:spPr>
          <a:xfrm rot="161888">
            <a:off x="1714544" y="1281070"/>
            <a:ext cx="9373536" cy="1460749"/>
          </a:xfrm>
          <a:custGeom>
            <a:avLst/>
            <a:gdLst/>
            <a:ahLst/>
            <a:cxnLst/>
            <a:rect l="l" t="t" r="r" b="b"/>
            <a:pathLst>
              <a:path w="202425" h="5864" extrusionOk="0">
                <a:moveTo>
                  <a:pt x="7648" y="510"/>
                </a:moveTo>
                <a:lnTo>
                  <a:pt x="199876" y="0"/>
                </a:lnTo>
                <a:lnTo>
                  <a:pt x="202425" y="4079"/>
                </a:lnTo>
                <a:lnTo>
                  <a:pt x="0" y="58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5" name="Google Shape;45;p28"/>
          <p:cNvSpPr txBox="1">
            <a:spLocks noGrp="1"/>
          </p:cNvSpPr>
          <p:nvPr>
            <p:ph type="title"/>
          </p:nvPr>
        </p:nvSpPr>
        <p:spPr>
          <a:xfrm>
            <a:off x="2070100" y="1070792"/>
            <a:ext cx="82860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itter"/>
              <a:buNone/>
              <a:defRPr sz="36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28"/>
          <p:cNvSpPr txBox="1"/>
          <p:nvPr/>
        </p:nvSpPr>
        <p:spPr>
          <a:xfrm>
            <a:off x="4301651" y="2672733"/>
            <a:ext cx="605446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2667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8"/>
          <p:cNvSpPr>
            <a:spLocks noGrp="1"/>
          </p:cNvSpPr>
          <p:nvPr>
            <p:ph type="pic" idx="2"/>
          </p:nvPr>
        </p:nvSpPr>
        <p:spPr>
          <a:xfrm>
            <a:off x="1193221" y="2971171"/>
            <a:ext cx="3349625" cy="33480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7604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3">
  <p:cSld name="1_Title and Content 3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2"/>
          <p:cNvSpPr txBox="1">
            <a:spLocks noGrp="1"/>
          </p:cNvSpPr>
          <p:nvPr>
            <p:ph type="body" idx="1"/>
          </p:nvPr>
        </p:nvSpPr>
        <p:spPr>
          <a:xfrm>
            <a:off x="4038600" y="2672733"/>
            <a:ext cx="6317512" cy="334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marR="0" lvl="0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205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" name="Google Shape;50;p112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12"/>
          <p:cNvSpPr/>
          <p:nvPr/>
        </p:nvSpPr>
        <p:spPr>
          <a:xfrm rot="161888">
            <a:off x="1714544" y="1281070"/>
            <a:ext cx="9373536" cy="1460749"/>
          </a:xfrm>
          <a:custGeom>
            <a:avLst/>
            <a:gdLst/>
            <a:ahLst/>
            <a:cxnLst/>
            <a:rect l="l" t="t" r="r" b="b"/>
            <a:pathLst>
              <a:path w="202425" h="5864" extrusionOk="0">
                <a:moveTo>
                  <a:pt x="7648" y="510"/>
                </a:moveTo>
                <a:lnTo>
                  <a:pt x="199876" y="0"/>
                </a:lnTo>
                <a:lnTo>
                  <a:pt x="202425" y="4079"/>
                </a:lnTo>
                <a:lnTo>
                  <a:pt x="0" y="58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2" name="Google Shape;52;p112"/>
          <p:cNvSpPr txBox="1">
            <a:spLocks noGrp="1"/>
          </p:cNvSpPr>
          <p:nvPr>
            <p:ph type="title"/>
          </p:nvPr>
        </p:nvSpPr>
        <p:spPr>
          <a:xfrm>
            <a:off x="2070100" y="1070792"/>
            <a:ext cx="82860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12"/>
          <p:cNvSpPr txBox="1"/>
          <p:nvPr/>
        </p:nvSpPr>
        <p:spPr>
          <a:xfrm>
            <a:off x="4301651" y="2672733"/>
            <a:ext cx="605446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667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54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176870-68F4-F09C-DB42-3009C3D6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082E243-4CBA-EF38-736E-1EC609AE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324EAA8-8A47-0015-5152-F9B8A9DFA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1BE7-6699-47B5-9DFC-386FB5B7D803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5CA65E-F913-0D13-877B-D3620C6A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E2A2CE-CB35-6196-B981-B9AAE387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11F7F-6185-4409-8091-70E6D4EBD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2445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3">
  <p:cSld name="Caption 3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29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9"/>
          <p:cNvSpPr/>
          <p:nvPr/>
        </p:nvSpPr>
        <p:spPr>
          <a:xfrm>
            <a:off x="2099556" y="1122013"/>
            <a:ext cx="7800255" cy="4364387"/>
          </a:xfrm>
          <a:prstGeom prst="flowChartManualInpu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3764485" y="2989564"/>
            <a:ext cx="4470400" cy="161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1480" marR="0" lvl="0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title"/>
          </p:nvPr>
        </p:nvSpPr>
        <p:spPr>
          <a:xfrm>
            <a:off x="3764485" y="2420888"/>
            <a:ext cx="4470400" cy="568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56"/>
              <a:buFont typeface="Arial"/>
              <a:buNone/>
              <a:defRPr sz="32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162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6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6"/>
          <p:cNvSpPr txBox="1">
            <a:spLocks noGrp="1"/>
          </p:cNvSpPr>
          <p:nvPr>
            <p:ph type="title"/>
          </p:nvPr>
        </p:nvSpPr>
        <p:spPr>
          <a:xfrm>
            <a:off x="1" y="5571579"/>
            <a:ext cx="8254943" cy="1287599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0" tIns="360000" rIns="2160000" bIns="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Bitter"/>
              <a:buNone/>
              <a:defRPr sz="24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body" idx="1"/>
          </p:nvPr>
        </p:nvSpPr>
        <p:spPr>
          <a:xfrm>
            <a:off x="1314064" y="405000"/>
            <a:ext cx="8424000" cy="51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marR="0" lvl="0" indent="-3835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314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953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1">
  <p:cSld name="Title and Image 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 rot="-5400000">
            <a:off x="-2416171" y="2382868"/>
            <a:ext cx="6858000" cy="2092266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1044000" tIns="0" rIns="1044000" bIns="2520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Bitter"/>
              <a:buNone/>
              <a:defRPr sz="24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7" name="Google Shape;67;p30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863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Slide">
  <p:cSld name="Last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2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4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t="-9407" r="-3952" b="-4370"/>
          <a:stretch/>
        </p:blipFill>
        <p:spPr>
          <a:xfrm>
            <a:off x="9768408" y="5661249"/>
            <a:ext cx="2233813" cy="998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212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Title and Content 3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7"/>
          <p:cNvSpPr txBox="1">
            <a:spLocks noGrp="1"/>
          </p:cNvSpPr>
          <p:nvPr>
            <p:ph type="body" idx="1"/>
          </p:nvPr>
        </p:nvSpPr>
        <p:spPr>
          <a:xfrm>
            <a:off x="4038600" y="2672733"/>
            <a:ext cx="6317512" cy="334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marR="0" lvl="0" indent="-3835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3" name="Google Shape;73;p27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7"/>
          <p:cNvSpPr/>
          <p:nvPr/>
        </p:nvSpPr>
        <p:spPr>
          <a:xfrm rot="161888">
            <a:off x="1714544" y="1281070"/>
            <a:ext cx="9373536" cy="1460749"/>
          </a:xfrm>
          <a:custGeom>
            <a:avLst/>
            <a:gdLst/>
            <a:ahLst/>
            <a:cxnLst/>
            <a:rect l="l" t="t" r="r" b="b"/>
            <a:pathLst>
              <a:path w="202425" h="5864" extrusionOk="0">
                <a:moveTo>
                  <a:pt x="7648" y="510"/>
                </a:moveTo>
                <a:lnTo>
                  <a:pt x="199876" y="0"/>
                </a:lnTo>
                <a:lnTo>
                  <a:pt x="202425" y="4079"/>
                </a:lnTo>
                <a:lnTo>
                  <a:pt x="0" y="58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>
            <a:off x="2070100" y="1070792"/>
            <a:ext cx="82860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itter"/>
              <a:buNone/>
              <a:defRPr sz="36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27"/>
          <p:cNvSpPr txBox="1"/>
          <p:nvPr/>
        </p:nvSpPr>
        <p:spPr>
          <a:xfrm>
            <a:off x="4301651" y="2672733"/>
            <a:ext cx="605446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2667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684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and Image 2">
  <p:cSld name="Title, Content and Image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33"/>
          <p:cNvSpPr>
            <a:spLocks noGrp="1"/>
          </p:cNvSpPr>
          <p:nvPr>
            <p:ph type="body" idx="1"/>
          </p:nvPr>
        </p:nvSpPr>
        <p:spPr>
          <a:xfrm>
            <a:off x="8544000" y="908614"/>
            <a:ext cx="3240000" cy="3384387"/>
          </a:xfrm>
          <a:prstGeom prst="roundRect">
            <a:avLst>
              <a:gd name="adj" fmla="val 8357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108000" rIns="91425" bIns="45700" anchor="t" anchorCtr="0">
            <a:normAutofit/>
          </a:bodyPr>
          <a:lstStyle>
            <a:lvl1pPr marL="411480" marR="0" lvl="0" indent="-3835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33"/>
          <p:cNvSpPr>
            <a:spLocks noGrp="1"/>
          </p:cNvSpPr>
          <p:nvPr>
            <p:ph type="title"/>
          </p:nvPr>
        </p:nvSpPr>
        <p:spPr>
          <a:xfrm>
            <a:off x="9048000" y="333000"/>
            <a:ext cx="2810734" cy="655439"/>
          </a:xfrm>
          <a:prstGeom prst="roundRect">
            <a:avLst>
              <a:gd name="adj" fmla="val 38569"/>
            </a:avLst>
          </a:prstGeom>
          <a:solidFill>
            <a:srgbClr val="F07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Bitter"/>
              <a:buNone/>
              <a:defRPr sz="24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1" name="Google Shape;81;p33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3387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3"/>
          <p:cNvSpPr txBox="1">
            <a:spLocks noGrp="1"/>
          </p:cNvSpPr>
          <p:nvPr>
            <p:ph type="body" idx="1"/>
          </p:nvPr>
        </p:nvSpPr>
        <p:spPr>
          <a:xfrm>
            <a:off x="3053557" y="3716339"/>
            <a:ext cx="6084888" cy="226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43"/>
          <p:cNvSpPr/>
          <p:nvPr/>
        </p:nvSpPr>
        <p:spPr>
          <a:xfrm>
            <a:off x="0" y="0"/>
            <a:ext cx="12192000" cy="3317358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2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43"/>
          <p:cNvSpPr txBox="1">
            <a:spLocks noGrp="1"/>
          </p:cNvSpPr>
          <p:nvPr>
            <p:ph type="title"/>
          </p:nvPr>
        </p:nvSpPr>
        <p:spPr>
          <a:xfrm>
            <a:off x="3053557" y="995898"/>
            <a:ext cx="60848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89"/>
              <a:buFont typeface="Bitter"/>
              <a:buNone/>
              <a:defRPr sz="44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6" name="Google Shape;86;p43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7218" cy="446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172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2">
  <p:cSld name="Title and Image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31"/>
          <p:cNvSpPr>
            <a:spLocks noGrp="1"/>
          </p:cNvSpPr>
          <p:nvPr>
            <p:ph type="title"/>
          </p:nvPr>
        </p:nvSpPr>
        <p:spPr>
          <a:xfrm>
            <a:off x="9048000" y="333000"/>
            <a:ext cx="2810734" cy="655439"/>
          </a:xfrm>
          <a:prstGeom prst="roundRect">
            <a:avLst>
              <a:gd name="adj" fmla="val 38569"/>
            </a:avLst>
          </a:prstGeom>
          <a:solidFill>
            <a:srgbClr val="F07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Bitter"/>
              <a:buNone/>
              <a:defRPr sz="24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0" name="Google Shape;90;p31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875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s 1">
  <p:cSld name="Title and Two Contents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4"/>
          <p:cNvSpPr txBox="1">
            <a:spLocks noGrp="1"/>
          </p:cNvSpPr>
          <p:nvPr>
            <p:ph type="body" idx="1"/>
          </p:nvPr>
        </p:nvSpPr>
        <p:spPr>
          <a:xfrm>
            <a:off x="2855913" y="853951"/>
            <a:ext cx="4122000" cy="5167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marR="0" lvl="0" indent="-3835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34"/>
          <p:cNvSpPr txBox="1">
            <a:spLocks noGrp="1"/>
          </p:cNvSpPr>
          <p:nvPr>
            <p:ph type="body" idx="2"/>
          </p:nvPr>
        </p:nvSpPr>
        <p:spPr>
          <a:xfrm>
            <a:off x="7160619" y="853949"/>
            <a:ext cx="4122000" cy="516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marR="0" lvl="0" indent="-3835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4" name="Google Shape;94;p34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34"/>
          <p:cNvSpPr txBox="1">
            <a:spLocks noGrp="1"/>
          </p:cNvSpPr>
          <p:nvPr>
            <p:ph type="title"/>
          </p:nvPr>
        </p:nvSpPr>
        <p:spPr>
          <a:xfrm rot="-5400000">
            <a:off x="-2416171" y="2382868"/>
            <a:ext cx="6858000" cy="2092266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1044000" tIns="0" rIns="1044000" bIns="2520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Bitter"/>
              <a:buNone/>
              <a:defRPr sz="24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602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721425-2541-34F4-66C8-D22E3C1C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2AD79C-2184-30AA-2FA8-B0349BBCB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2CDC42-59BA-D2F3-1C2C-4711176F6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8118FC8-3A8D-4260-0260-6494DB718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1BE7-6699-47B5-9DFC-386FB5B7D803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1B8392F-E9EA-301B-8AFD-09B397D4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6A98B2C-9121-3719-86CC-487E806B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11F7F-6185-4409-8091-70E6D4EBD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464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1">
  <p:cSld name="Comparison 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6"/>
          <p:cNvSpPr txBox="1">
            <a:spLocks noGrp="1"/>
          </p:cNvSpPr>
          <p:nvPr>
            <p:ph type="body" idx="1"/>
          </p:nvPr>
        </p:nvSpPr>
        <p:spPr>
          <a:xfrm>
            <a:off x="2855913" y="1503236"/>
            <a:ext cx="4122000" cy="451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1480" marR="0" lvl="0" indent="-3835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body" idx="2"/>
          </p:nvPr>
        </p:nvSpPr>
        <p:spPr>
          <a:xfrm>
            <a:off x="7160619" y="1503234"/>
            <a:ext cx="4122000" cy="45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1480" marR="0" lvl="0" indent="-3835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9" name="Google Shape;99;p36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6"/>
          <p:cNvSpPr txBox="1">
            <a:spLocks noGrp="1"/>
          </p:cNvSpPr>
          <p:nvPr>
            <p:ph type="title"/>
          </p:nvPr>
        </p:nvSpPr>
        <p:spPr>
          <a:xfrm rot="-5400000">
            <a:off x="-2416171" y="2382868"/>
            <a:ext cx="6858000" cy="2092266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1044000" tIns="0" rIns="1044000" bIns="2520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Bitter"/>
              <a:buNone/>
              <a:defRPr sz="24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body" idx="3"/>
          </p:nvPr>
        </p:nvSpPr>
        <p:spPr>
          <a:xfrm>
            <a:off x="2855912" y="853949"/>
            <a:ext cx="4121506" cy="649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11480" marR="0" lvl="0" indent="-20574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36"/>
          <p:cNvSpPr txBox="1">
            <a:spLocks noGrp="1"/>
          </p:cNvSpPr>
          <p:nvPr>
            <p:ph type="body" idx="4"/>
          </p:nvPr>
        </p:nvSpPr>
        <p:spPr>
          <a:xfrm>
            <a:off x="7169395" y="853948"/>
            <a:ext cx="4121506" cy="649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11480" marR="0" lvl="0" indent="-20574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158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">
  <p:cSld name="Comparison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1325070" y="1052513"/>
            <a:ext cx="4122000" cy="451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1480" marR="0" lvl="0" indent="-3835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body" idx="2"/>
          </p:nvPr>
        </p:nvSpPr>
        <p:spPr>
          <a:xfrm>
            <a:off x="5629777" y="1052512"/>
            <a:ext cx="4122000" cy="451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1480" marR="0" lvl="0" indent="-3835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6" name="Google Shape;106;p37"/>
          <p:cNvPicPr preferRelativeResize="0"/>
          <p:nvPr/>
        </p:nvPicPr>
        <p:blipFill rotWithShape="1">
          <a:blip r:embed="rId2">
            <a:alphaModFix/>
          </a:blip>
          <a:srcRect r="27777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7"/>
          <p:cNvSpPr txBox="1">
            <a:spLocks noGrp="1"/>
          </p:cNvSpPr>
          <p:nvPr>
            <p:ph type="body" idx="3"/>
          </p:nvPr>
        </p:nvSpPr>
        <p:spPr>
          <a:xfrm>
            <a:off x="1325563" y="403226"/>
            <a:ext cx="4121506" cy="649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11480" marR="0" lvl="0" indent="-20574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body" idx="4"/>
          </p:nvPr>
        </p:nvSpPr>
        <p:spPr>
          <a:xfrm>
            <a:off x="5639046" y="403225"/>
            <a:ext cx="4121506" cy="649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11480" marR="0" lvl="0" indent="-20574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title"/>
          </p:nvPr>
        </p:nvSpPr>
        <p:spPr>
          <a:xfrm>
            <a:off x="1" y="5571579"/>
            <a:ext cx="8254943" cy="1287599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0" tIns="360000" rIns="2160000" bIns="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Bitter"/>
              <a:buNone/>
              <a:defRPr sz="24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280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9"/>
          <p:cNvSpPr txBox="1">
            <a:spLocks noGrp="1"/>
          </p:cNvSpPr>
          <p:nvPr>
            <p:ph type="title"/>
          </p:nvPr>
        </p:nvSpPr>
        <p:spPr>
          <a:xfrm>
            <a:off x="531721" y="4452420"/>
            <a:ext cx="37392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23"/>
              </a:buClr>
              <a:buSzPts val="4889"/>
              <a:buFont typeface="Bitter"/>
              <a:buNone/>
              <a:defRPr sz="4400" b="1" i="0" u="none" strike="noStrike" cap="small">
                <a:solidFill>
                  <a:srgbClr val="F07F23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39"/>
          <p:cNvSpPr/>
          <p:nvPr/>
        </p:nvSpPr>
        <p:spPr>
          <a:xfrm>
            <a:off x="2423592" y="-511"/>
            <a:ext cx="9768408" cy="6858512"/>
          </a:xfrm>
          <a:custGeom>
            <a:avLst/>
            <a:gdLst/>
            <a:ahLst/>
            <a:cxnLst/>
            <a:rect l="l" t="t" r="r" b="b"/>
            <a:pathLst>
              <a:path w="345482" h="227855" extrusionOk="0">
                <a:moveTo>
                  <a:pt x="0" y="0"/>
                </a:moveTo>
                <a:lnTo>
                  <a:pt x="129836" y="227855"/>
                </a:lnTo>
                <a:lnTo>
                  <a:pt x="345482" y="227855"/>
                </a:lnTo>
                <a:lnTo>
                  <a:pt x="345482" y="17"/>
                </a:lnTo>
                <a:lnTo>
                  <a:pt x="0" y="0"/>
                </a:lnTo>
                <a:close/>
              </a:path>
            </a:pathLst>
          </a:custGeom>
          <a:solidFill>
            <a:srgbClr val="F07F23"/>
          </a:solidFill>
          <a:ln>
            <a:noFill/>
          </a:ln>
        </p:spPr>
      </p:sp>
      <p:sp>
        <p:nvSpPr>
          <p:cNvPr id="113" name="Google Shape;113;p39"/>
          <p:cNvSpPr txBox="1">
            <a:spLocks noGrp="1"/>
          </p:cNvSpPr>
          <p:nvPr>
            <p:ph type="body" idx="1"/>
          </p:nvPr>
        </p:nvSpPr>
        <p:spPr>
          <a:xfrm>
            <a:off x="4682947" y="1492840"/>
            <a:ext cx="5400000" cy="3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body" idx="2"/>
          </p:nvPr>
        </p:nvSpPr>
        <p:spPr>
          <a:xfrm>
            <a:off x="4684085" y="998464"/>
            <a:ext cx="5400000" cy="48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Arial"/>
              <a:buNone/>
              <a:defRPr sz="2400" b="1" i="0" u="none" strike="noStrike" cap="small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39"/>
          <p:cNvSpPr txBox="1">
            <a:spLocks noGrp="1"/>
          </p:cNvSpPr>
          <p:nvPr>
            <p:ph type="body" idx="3"/>
          </p:nvPr>
        </p:nvSpPr>
        <p:spPr>
          <a:xfrm>
            <a:off x="5231139" y="2384057"/>
            <a:ext cx="5400000" cy="3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body" idx="4"/>
          </p:nvPr>
        </p:nvSpPr>
        <p:spPr>
          <a:xfrm>
            <a:off x="5232277" y="1889681"/>
            <a:ext cx="5400000" cy="48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Arial"/>
              <a:buNone/>
              <a:defRPr sz="2400" b="1" i="0" u="none" strike="noStrike" cap="small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5"/>
          </p:nvPr>
        </p:nvSpPr>
        <p:spPr>
          <a:xfrm>
            <a:off x="5757129" y="3285999"/>
            <a:ext cx="5400000" cy="3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6"/>
          </p:nvPr>
        </p:nvSpPr>
        <p:spPr>
          <a:xfrm>
            <a:off x="5758267" y="2791623"/>
            <a:ext cx="5400000" cy="48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Arial"/>
              <a:buNone/>
              <a:defRPr sz="2400" b="1" i="0" u="none" strike="noStrike" cap="small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7"/>
          </p:nvPr>
        </p:nvSpPr>
        <p:spPr>
          <a:xfrm>
            <a:off x="6311259" y="4186899"/>
            <a:ext cx="5400000" cy="3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8"/>
          </p:nvPr>
        </p:nvSpPr>
        <p:spPr>
          <a:xfrm>
            <a:off x="6312397" y="3692523"/>
            <a:ext cx="5400000" cy="48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Arial"/>
              <a:buNone/>
              <a:defRPr sz="2400" b="1" i="0" u="none" strike="noStrike" cap="small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1" name="Google Shape;121;p3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r="26793"/>
          <a:stretch/>
        </p:blipFill>
        <p:spPr>
          <a:xfrm>
            <a:off x="11224322" y="6240532"/>
            <a:ext cx="720029" cy="37365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9"/>
          <p:cNvSpPr txBox="1">
            <a:spLocks noGrp="1"/>
          </p:cNvSpPr>
          <p:nvPr>
            <p:ph type="body" idx="9"/>
          </p:nvPr>
        </p:nvSpPr>
        <p:spPr>
          <a:xfrm>
            <a:off x="3602427" y="998463"/>
            <a:ext cx="1074182" cy="88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0" bIns="91425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body" idx="13"/>
          </p:nvPr>
        </p:nvSpPr>
        <p:spPr>
          <a:xfrm>
            <a:off x="4155536" y="1888230"/>
            <a:ext cx="1074182" cy="88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0" bIns="91425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9"/>
          <p:cNvSpPr txBox="1">
            <a:spLocks noGrp="1"/>
          </p:cNvSpPr>
          <p:nvPr>
            <p:ph type="body" idx="14"/>
          </p:nvPr>
        </p:nvSpPr>
        <p:spPr>
          <a:xfrm>
            <a:off x="4671756" y="2791622"/>
            <a:ext cx="1074182" cy="88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0" bIns="91425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39"/>
          <p:cNvSpPr txBox="1">
            <a:spLocks noGrp="1"/>
          </p:cNvSpPr>
          <p:nvPr>
            <p:ph type="body" idx="15"/>
          </p:nvPr>
        </p:nvSpPr>
        <p:spPr>
          <a:xfrm>
            <a:off x="5237647" y="3694606"/>
            <a:ext cx="1074182" cy="88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0" bIns="91425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754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(5 Items)">
  <p:cSld name="Table of Contents (5 Items)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0"/>
          <p:cNvSpPr txBox="1">
            <a:spLocks noGrp="1"/>
          </p:cNvSpPr>
          <p:nvPr>
            <p:ph type="title"/>
          </p:nvPr>
        </p:nvSpPr>
        <p:spPr>
          <a:xfrm>
            <a:off x="531721" y="4452420"/>
            <a:ext cx="37392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23"/>
              </a:buClr>
              <a:buSzPts val="4889"/>
              <a:buFont typeface="Bitter"/>
              <a:buNone/>
              <a:defRPr sz="4400" b="1" i="0" u="none" strike="noStrike" cap="small">
                <a:solidFill>
                  <a:srgbClr val="F07F23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40"/>
          <p:cNvSpPr/>
          <p:nvPr/>
        </p:nvSpPr>
        <p:spPr>
          <a:xfrm>
            <a:off x="2423592" y="-511"/>
            <a:ext cx="9768408" cy="6858512"/>
          </a:xfrm>
          <a:custGeom>
            <a:avLst/>
            <a:gdLst/>
            <a:ahLst/>
            <a:cxnLst/>
            <a:rect l="l" t="t" r="r" b="b"/>
            <a:pathLst>
              <a:path w="345482" h="227855" extrusionOk="0">
                <a:moveTo>
                  <a:pt x="0" y="0"/>
                </a:moveTo>
                <a:lnTo>
                  <a:pt x="129836" y="227855"/>
                </a:lnTo>
                <a:lnTo>
                  <a:pt x="345482" y="227855"/>
                </a:lnTo>
                <a:lnTo>
                  <a:pt x="345482" y="17"/>
                </a:lnTo>
                <a:lnTo>
                  <a:pt x="0" y="0"/>
                </a:lnTo>
                <a:close/>
              </a:path>
            </a:pathLst>
          </a:custGeom>
          <a:solidFill>
            <a:srgbClr val="F07F23"/>
          </a:solidFill>
          <a:ln>
            <a:noFill/>
          </a:ln>
        </p:spPr>
      </p:sp>
      <p:sp>
        <p:nvSpPr>
          <p:cNvPr id="129" name="Google Shape;129;p40"/>
          <p:cNvSpPr txBox="1">
            <a:spLocks noGrp="1"/>
          </p:cNvSpPr>
          <p:nvPr>
            <p:ph type="body" idx="1"/>
          </p:nvPr>
        </p:nvSpPr>
        <p:spPr>
          <a:xfrm>
            <a:off x="4439816" y="1225082"/>
            <a:ext cx="5400000" cy="3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40"/>
          <p:cNvSpPr txBox="1">
            <a:spLocks noGrp="1"/>
          </p:cNvSpPr>
          <p:nvPr>
            <p:ph type="body" idx="2"/>
          </p:nvPr>
        </p:nvSpPr>
        <p:spPr>
          <a:xfrm>
            <a:off x="4440954" y="730706"/>
            <a:ext cx="5400000" cy="48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44"/>
              <a:buFont typeface="Arial"/>
              <a:buNone/>
              <a:defRPr sz="22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40"/>
          <p:cNvSpPr txBox="1">
            <a:spLocks noGrp="1"/>
          </p:cNvSpPr>
          <p:nvPr>
            <p:ph type="body" idx="3"/>
          </p:nvPr>
        </p:nvSpPr>
        <p:spPr>
          <a:xfrm>
            <a:off x="5014742" y="2258964"/>
            <a:ext cx="5400000" cy="3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40"/>
          <p:cNvSpPr txBox="1">
            <a:spLocks noGrp="1"/>
          </p:cNvSpPr>
          <p:nvPr>
            <p:ph type="body" idx="4"/>
          </p:nvPr>
        </p:nvSpPr>
        <p:spPr>
          <a:xfrm>
            <a:off x="5015880" y="1764588"/>
            <a:ext cx="5400000" cy="48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44"/>
              <a:buFont typeface="Arial"/>
              <a:buNone/>
              <a:defRPr sz="22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0"/>
          <p:cNvSpPr txBox="1">
            <a:spLocks noGrp="1"/>
          </p:cNvSpPr>
          <p:nvPr>
            <p:ph type="body" idx="5"/>
          </p:nvPr>
        </p:nvSpPr>
        <p:spPr>
          <a:xfrm>
            <a:off x="5586406" y="3285999"/>
            <a:ext cx="5400000" cy="3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40"/>
          <p:cNvSpPr txBox="1">
            <a:spLocks noGrp="1"/>
          </p:cNvSpPr>
          <p:nvPr>
            <p:ph type="body" idx="6"/>
          </p:nvPr>
        </p:nvSpPr>
        <p:spPr>
          <a:xfrm>
            <a:off x="5587544" y="2791623"/>
            <a:ext cx="5400000" cy="48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44"/>
              <a:buFont typeface="Arial"/>
              <a:buNone/>
              <a:defRPr sz="22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40"/>
          <p:cNvSpPr txBox="1">
            <a:spLocks noGrp="1"/>
          </p:cNvSpPr>
          <p:nvPr>
            <p:ph type="body" idx="7"/>
          </p:nvPr>
        </p:nvSpPr>
        <p:spPr>
          <a:xfrm>
            <a:off x="6162886" y="4318431"/>
            <a:ext cx="5400000" cy="3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40"/>
          <p:cNvSpPr txBox="1">
            <a:spLocks noGrp="1"/>
          </p:cNvSpPr>
          <p:nvPr>
            <p:ph type="body" idx="8"/>
          </p:nvPr>
        </p:nvSpPr>
        <p:spPr>
          <a:xfrm>
            <a:off x="6164024" y="3824055"/>
            <a:ext cx="5400000" cy="48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44"/>
              <a:buFont typeface="Arial"/>
              <a:buNone/>
              <a:defRPr sz="22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7" name="Google Shape;137;p4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r="26793"/>
          <a:stretch/>
        </p:blipFill>
        <p:spPr>
          <a:xfrm>
            <a:off x="11224322" y="6240532"/>
            <a:ext cx="720029" cy="37365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0"/>
          <p:cNvSpPr txBox="1">
            <a:spLocks noGrp="1"/>
          </p:cNvSpPr>
          <p:nvPr>
            <p:ph type="body" idx="9"/>
          </p:nvPr>
        </p:nvSpPr>
        <p:spPr>
          <a:xfrm>
            <a:off x="3359296" y="730705"/>
            <a:ext cx="1074182" cy="88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0" bIns="91425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40"/>
          <p:cNvSpPr txBox="1">
            <a:spLocks noGrp="1"/>
          </p:cNvSpPr>
          <p:nvPr>
            <p:ph type="body" idx="13"/>
          </p:nvPr>
        </p:nvSpPr>
        <p:spPr>
          <a:xfrm>
            <a:off x="3939139" y="1763137"/>
            <a:ext cx="1074182" cy="88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0" bIns="91425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40"/>
          <p:cNvSpPr txBox="1">
            <a:spLocks noGrp="1"/>
          </p:cNvSpPr>
          <p:nvPr>
            <p:ph type="body" idx="14"/>
          </p:nvPr>
        </p:nvSpPr>
        <p:spPr>
          <a:xfrm>
            <a:off x="4501034" y="2791622"/>
            <a:ext cx="1074182" cy="88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0" bIns="91425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40"/>
          <p:cNvSpPr txBox="1">
            <a:spLocks noGrp="1"/>
          </p:cNvSpPr>
          <p:nvPr>
            <p:ph type="body" idx="15"/>
          </p:nvPr>
        </p:nvSpPr>
        <p:spPr>
          <a:xfrm>
            <a:off x="5089273" y="3826138"/>
            <a:ext cx="1074182" cy="88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0" bIns="91425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40"/>
          <p:cNvSpPr txBox="1">
            <a:spLocks noGrp="1"/>
          </p:cNvSpPr>
          <p:nvPr>
            <p:ph type="body" idx="16"/>
          </p:nvPr>
        </p:nvSpPr>
        <p:spPr>
          <a:xfrm>
            <a:off x="6662313" y="5348106"/>
            <a:ext cx="5400000" cy="3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40"/>
          <p:cNvSpPr txBox="1">
            <a:spLocks noGrp="1"/>
          </p:cNvSpPr>
          <p:nvPr>
            <p:ph type="body" idx="17"/>
          </p:nvPr>
        </p:nvSpPr>
        <p:spPr>
          <a:xfrm>
            <a:off x="6663451" y="4853730"/>
            <a:ext cx="5400000" cy="48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44"/>
              <a:buFont typeface="Arial"/>
              <a:buNone/>
              <a:defRPr sz="22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2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40"/>
          <p:cNvSpPr txBox="1">
            <a:spLocks noGrp="1"/>
          </p:cNvSpPr>
          <p:nvPr>
            <p:ph type="body" idx="18"/>
          </p:nvPr>
        </p:nvSpPr>
        <p:spPr>
          <a:xfrm>
            <a:off x="5588700" y="4855813"/>
            <a:ext cx="1074182" cy="88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0" bIns="91425" anchor="b" anchorCtr="0">
            <a:noAutofit/>
          </a:bodyPr>
          <a:lstStyle>
            <a:lvl1pPr marL="411480" marR="0" lvl="0" indent="-2057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333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5675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bg>
      <p:bgPr>
        <a:solidFill>
          <a:srgbClr val="F07F23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2"/>
          <p:cNvSpPr txBox="1">
            <a:spLocks noGrp="1"/>
          </p:cNvSpPr>
          <p:nvPr>
            <p:ph type="body" idx="1"/>
          </p:nvPr>
        </p:nvSpPr>
        <p:spPr>
          <a:xfrm>
            <a:off x="3053557" y="3716339"/>
            <a:ext cx="6084888" cy="226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11480" marR="0" lvl="0" indent="-20574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667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42"/>
          <p:cNvSpPr/>
          <p:nvPr/>
        </p:nvSpPr>
        <p:spPr>
          <a:xfrm>
            <a:off x="0" y="0"/>
            <a:ext cx="12192000" cy="3317358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2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2"/>
          <p:cNvSpPr txBox="1">
            <a:spLocks noGrp="1"/>
          </p:cNvSpPr>
          <p:nvPr>
            <p:ph type="title"/>
          </p:nvPr>
        </p:nvSpPr>
        <p:spPr>
          <a:xfrm>
            <a:off x="3053557" y="995898"/>
            <a:ext cx="60848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23"/>
              </a:buClr>
              <a:buSzPts val="4889"/>
              <a:buFont typeface="Bitter"/>
              <a:buNone/>
              <a:defRPr sz="4400" b="1" i="0" u="none" strike="noStrike" cap="small">
                <a:solidFill>
                  <a:srgbClr val="F07F23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9" name="Google Shape;149;p4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r="26793"/>
          <a:stretch/>
        </p:blipFill>
        <p:spPr>
          <a:xfrm>
            <a:off x="11224322" y="6240532"/>
            <a:ext cx="720029" cy="373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207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and Image 1">
  <p:cSld name="Title, Content and Image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04387036_0_26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5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2" name="Google Shape;152;gb804387036_0_263"/>
          <p:cNvPicPr preferRelativeResize="0"/>
          <p:nvPr/>
        </p:nvPicPr>
        <p:blipFill rotWithShape="1">
          <a:blip r:embed="rId2">
            <a:alphaModFix/>
          </a:blip>
          <a:srcRect r="27776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b804387036_0_263"/>
          <p:cNvSpPr>
            <a:spLocks noGrp="1"/>
          </p:cNvSpPr>
          <p:nvPr>
            <p:ph type="body" idx="1"/>
          </p:nvPr>
        </p:nvSpPr>
        <p:spPr>
          <a:xfrm>
            <a:off x="8544000" y="332656"/>
            <a:ext cx="3240126" cy="3384450"/>
          </a:xfrm>
          <a:prstGeom prst="roundRect">
            <a:avLst>
              <a:gd name="adj" fmla="val 8357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108000" rIns="91425" bIns="45700" anchor="t" anchorCtr="0">
            <a:noAutofit/>
          </a:bodyPr>
          <a:lstStyle>
            <a:lvl1pPr marL="411480" marR="0" lvl="0" indent="-3835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gb804387036_0_263"/>
          <p:cNvSpPr txBox="1">
            <a:spLocks noGrp="1"/>
          </p:cNvSpPr>
          <p:nvPr>
            <p:ph type="title"/>
          </p:nvPr>
        </p:nvSpPr>
        <p:spPr>
          <a:xfrm rot="-5400000">
            <a:off x="-2416147" y="2382845"/>
            <a:ext cx="6858000" cy="2092312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1044000" tIns="0" rIns="1044000" bIns="2520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Bitter"/>
              <a:buNone/>
              <a:defRPr sz="24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453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804387036_0_467"/>
          <p:cNvSpPr txBox="1">
            <a:spLocks noGrp="1"/>
          </p:cNvSpPr>
          <p:nvPr>
            <p:ph type="body" idx="1"/>
          </p:nvPr>
        </p:nvSpPr>
        <p:spPr>
          <a:xfrm>
            <a:off x="2855912" y="853950"/>
            <a:ext cx="8424869" cy="516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1480" marR="0" lvl="0" indent="-3835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581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327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7" name="Google Shape;157;gb804387036_0_467"/>
          <p:cNvPicPr preferRelativeResize="0"/>
          <p:nvPr/>
        </p:nvPicPr>
        <p:blipFill rotWithShape="1">
          <a:blip r:embed="rId2">
            <a:alphaModFix/>
          </a:blip>
          <a:srcRect r="27776"/>
          <a:stretch/>
        </p:blipFill>
        <p:spPr>
          <a:xfrm>
            <a:off x="11251366" y="6189202"/>
            <a:ext cx="682401" cy="44661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b804387036_0_467"/>
          <p:cNvSpPr txBox="1">
            <a:spLocks noGrp="1"/>
          </p:cNvSpPr>
          <p:nvPr>
            <p:ph type="title"/>
          </p:nvPr>
        </p:nvSpPr>
        <p:spPr>
          <a:xfrm rot="-5400000">
            <a:off x="-2416147" y="2382845"/>
            <a:ext cx="6858000" cy="2092312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1044000" tIns="0" rIns="1044000" bIns="2520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Bitter"/>
              <a:buNone/>
              <a:defRPr sz="2400" b="1" i="0" u="none" strike="noStrike" cap="small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399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Title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804387036_0_667"/>
          <p:cNvSpPr txBox="1">
            <a:spLocks noGrp="1"/>
          </p:cNvSpPr>
          <p:nvPr>
            <p:ph type="ctrTitle"/>
          </p:nvPr>
        </p:nvSpPr>
        <p:spPr>
          <a:xfrm>
            <a:off x="914401" y="2125980"/>
            <a:ext cx="10363274" cy="60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89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9pPr>
          </a:lstStyle>
          <a:p>
            <a:endParaRPr/>
          </a:p>
        </p:txBody>
      </p:sp>
      <p:sp>
        <p:nvSpPr>
          <p:cNvPr id="161" name="Google Shape;161;gb804387036_0_667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93" cy="38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2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gb804387036_0_66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382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gb804387036_0_66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59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gb804387036_0_66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59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003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b804387036_0_116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691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gb804387036_0_116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307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gb804387036_0_116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307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0109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tx">
  <p:cSld name="Vuoto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804387036_0_1170"/>
          <p:cNvSpPr txBox="1">
            <a:spLocks noGrp="1"/>
          </p:cNvSpPr>
          <p:nvPr>
            <p:ph type="sldNum" idx="12"/>
          </p:nvPr>
        </p:nvSpPr>
        <p:spPr>
          <a:xfrm>
            <a:off x="8778240" y="6377941"/>
            <a:ext cx="2804059" cy="24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29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CC6C17-8B01-A36F-9F00-9BBB97C2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0740D86-D8F8-5E7A-48E9-50B52F626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B759F9D-51DE-A8AB-E95B-142CA8A3B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1B5167B-3687-7B3F-D91B-0289A2804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C022BAF-BAE1-BEE8-B3CB-BBEE90558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52A3C59-3547-E0C6-4932-8F53B1CD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1BE7-6699-47B5-9DFC-386FB5B7D803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4CEF7EE-6E85-EC2E-D3A0-CF587EE8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8036778-AE0B-B23C-0C5C-60F72D95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11F7F-6185-4409-8091-70E6D4EBD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7922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804387036_0_139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560" cy="132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3C29"/>
              </a:buClr>
              <a:buSzPts val="3733"/>
              <a:buFont typeface="Arial"/>
              <a:buNone/>
              <a:defRPr sz="3360" b="0" i="0" u="none" strike="noStrike" cap="none">
                <a:solidFill>
                  <a:srgbClr val="543C2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/>
            </a:lvl9pPr>
          </a:lstStyle>
          <a:p>
            <a:endParaRPr/>
          </a:p>
        </p:txBody>
      </p:sp>
      <p:sp>
        <p:nvSpPr>
          <p:cNvPr id="173" name="Google Shape;173;gb804387036_0_139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691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gb804387036_0_139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307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gb804387036_0_139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307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6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96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96C327-16FA-57F4-F7CB-B2DA36AD7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3FF8537-E5BA-209D-EFEF-2A3AFCED4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1BE7-6699-47B5-9DFC-386FB5B7D803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86BB703-D8EF-4668-B86D-0C88C3E8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EDE97AE-C0D6-EFB9-297D-3B5E4D7E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11F7F-6185-4409-8091-70E6D4EBD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467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2AECFA4-C4F7-F69E-880B-99F0F77DE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1BE7-6699-47B5-9DFC-386FB5B7D803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9E69B24-FE76-E5EC-2327-BCEDD081E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7BDC9A5-D6FB-666B-B931-70FA0E32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11F7F-6185-4409-8091-70E6D4EBD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736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82B8F-182D-C188-97F5-4DABF4BC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2487F9-CBF1-16FF-B834-F8457D0DF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8EE840E-53B5-BCAA-C68C-E67AABD2A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5803D11-289A-F7F7-E0F4-76FB79F2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1BE7-6699-47B5-9DFC-386FB5B7D803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AA4B318-2D8B-956E-5762-6D0B9152C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1806EB0-D1B1-B932-E578-E55CC76CE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11F7F-6185-4409-8091-70E6D4EBD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236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95E273-F873-A322-5F4E-3B99E706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22BE7E2-80F7-4325-6727-B0C97A1F59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CE1DE55-E8CE-8A65-1235-A900D8527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E6C57A3-85F7-B8B9-17CC-D27557BF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1BE7-6699-47B5-9DFC-386FB5B7D803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5A509F6-942D-A936-0799-2BB84BE65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34D7EBA-6560-CAAC-171D-6CC9FDF5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11F7F-6185-4409-8091-70E6D4EBD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954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FDCB936-6D18-D76A-B118-83CCFF67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0694978-0C5B-5227-FB53-ABC53CCCA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5AE542-1CC6-548A-DBDB-A19F30B66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6B1BE7-6699-47B5-9DFC-386FB5B7D803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F905E5-B873-2968-559B-89223890A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5F9C01A-454B-74B9-83E8-5C5AEF179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411F7F-6185-4409-8091-70E6D4EBD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822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7186C3B-8DDB-9C17-0C5E-39CA8CA9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EC9E94C-32AA-20E0-B4F3-60DF5302F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AEAEAE-1A07-4A99-1B26-FBFF6A81A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453882-C882-4CE6-8071-725DDCBDC824}" type="datetimeFigureOut">
              <a:rPr lang="pl-PL" smtClean="0"/>
              <a:t>03.03.2025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8EA551-A1A6-A09D-5166-27386538D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06F9871-6F42-AC31-9A92-100F202D9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F83416-DF1A-450F-AF5F-C98AC99714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35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99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na wolnym powietrzu, niebo, chmura, budynek&#10;&#10;Opis wygenerowany automatycznie">
            <a:extLst>
              <a:ext uri="{FF2B5EF4-FFF2-40B4-BE49-F238E27FC236}">
                <a16:creationId xmlns:a16="http://schemas.microsoft.com/office/drawing/2014/main" id="{EAA48D3A-DABB-DB48-52C5-765EFDD1E7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-375919" y="846794"/>
            <a:ext cx="7521505" cy="60112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F435A81-103E-9A45-D76B-E7E0DC626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V="1">
            <a:off x="7935402" y="4435475"/>
            <a:ext cx="3770551" cy="98162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pl-PL" sz="3600" dirty="0"/>
              <a:t/>
            </a:r>
            <a:br>
              <a:rPr lang="pl-PL" sz="3600" dirty="0"/>
            </a:br>
            <a:endParaRPr lang="pl-PL" sz="36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8AA2551-5400-EEE5-9B46-DDC4D8D17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5562027"/>
            <a:ext cx="3758061" cy="1077181"/>
          </a:xfrm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pl-PL" sz="3200" dirty="0">
                <a:latin typeface="Aptos Display"/>
              </a:rPr>
              <a:t>Florencja  Erasmus +</a:t>
            </a:r>
            <a:br>
              <a:rPr lang="pl-PL" sz="3200" dirty="0">
                <a:latin typeface="Aptos Display"/>
              </a:rPr>
            </a:br>
            <a:r>
              <a:rPr lang="pl-PL" sz="3200" dirty="0">
                <a:latin typeface="Aptos Display"/>
              </a:rPr>
              <a:t>11-22.11.2024r</a:t>
            </a:r>
            <a:endParaRPr lang="pl-PL" dirty="0"/>
          </a:p>
        </p:txBody>
      </p:sp>
      <p:pic>
        <p:nvPicPr>
          <p:cNvPr id="4" name="Obraz 3" descr="Obraz zawierający zrzut ekranu, symbol, Czcionka, Grafika&#10;&#10;Opis wygenerowany automatycznie">
            <a:extLst>
              <a:ext uri="{FF2B5EF4-FFF2-40B4-BE49-F238E27FC236}">
                <a16:creationId xmlns:a16="http://schemas.microsoft.com/office/drawing/2014/main" id="{13D5D3CB-B783-40E8-B37B-05DB78FA5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691" y="1057206"/>
            <a:ext cx="48070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26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CF72E75-35D5-7EC5-4358-A2D924ACD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2980" y="2434201"/>
            <a:ext cx="275081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800" dirty="0"/>
              <a:t>Zajęcia terenowe z angielskiego</a:t>
            </a:r>
          </a:p>
          <a:p>
            <a:r>
              <a:rPr lang="pl-PL" sz="2800" dirty="0"/>
              <a:t>Instrukcje dotyczące pracy domowej</a:t>
            </a:r>
            <a:endParaRPr lang="en-US" sz="2800" dirty="0"/>
          </a:p>
        </p:txBody>
      </p:sp>
      <p:pic>
        <p:nvPicPr>
          <p:cNvPr id="5" name="Symbol zastępczy obrazu 4" descr="Obraz zawierający ubrania, budynek, na wolnym powietrzu, obuwie&#10;&#10;Opis wygenerowany automatycznie">
            <a:extLst>
              <a:ext uri="{FF2B5EF4-FFF2-40B4-BE49-F238E27FC236}">
                <a16:creationId xmlns:a16="http://schemas.microsoft.com/office/drawing/2014/main" id="{21D388E5-8C20-7A44-A2E2-98A972F644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249" r="19249"/>
          <a:stretch/>
        </p:blipFill>
        <p:spPr>
          <a:xfrm>
            <a:off x="148991" y="337852"/>
            <a:ext cx="7821117" cy="6172771"/>
          </a:xfrm>
        </p:spPr>
      </p:pic>
    </p:spTree>
    <p:extLst>
      <p:ext uri="{BB962C8B-B14F-4D97-AF65-F5344CB8AC3E}">
        <p14:creationId xmlns:p14="http://schemas.microsoft.com/office/powerpoint/2010/main" val="292583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ubrania, człowiek, osoba, budynek&#10;&#10;Opis wygenerowany automatycznie">
            <a:extLst>
              <a:ext uri="{FF2B5EF4-FFF2-40B4-BE49-F238E27FC236}">
                <a16:creationId xmlns:a16="http://schemas.microsoft.com/office/drawing/2014/main" id="{63BA407A-080D-2FB9-1ED2-DE680B2B80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Obraz 7" descr="Obraz zawierający ubrania, obuwie, człowiek, kobieta&#10;&#10;Opis wygenerowany automatycznie">
            <a:extLst>
              <a:ext uri="{FF2B5EF4-FFF2-40B4-BE49-F238E27FC236}">
                <a16:creationId xmlns:a16="http://schemas.microsoft.com/office/drawing/2014/main" id="{B5919835-5711-F763-CA6A-1860B95FB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5E187EB-CF28-3669-3D25-EF8F8DED8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400" dirty="0"/>
              <a:t>Nasza grupa ze szkoły językowej  w </a:t>
            </a:r>
            <a:r>
              <a:rPr lang="pl-PL" sz="2400" dirty="0" err="1"/>
              <a:t>Mercato</a:t>
            </a:r>
            <a:r>
              <a:rPr lang="pl-PL" sz="2400" dirty="0"/>
              <a:t> Centrale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3201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076402-60E3-F0CA-B8D1-F409C9D88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30140"/>
            <a:ext cx="3344528" cy="1318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914400" marR="0" lvl="2" indent="-22860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tabLst/>
              <a:defRPr/>
            </a:pPr>
            <a:r>
              <a:rPr lang="pl-PL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Dzień trzeci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Symbol zastępczy obrazu 5" descr="Obraz zawierający na wolnym powietrzu, niebo, budynek, zegar&#10;&#10;Opis wygenerowany automatycznie">
            <a:extLst>
              <a:ext uri="{FF2B5EF4-FFF2-40B4-BE49-F238E27FC236}">
                <a16:creationId xmlns:a16="http://schemas.microsoft.com/office/drawing/2014/main" id="{61A52C26-061E-29EE-5657-BACE000AD3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1" r="-4" b="9999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14" name="Obraz 13" descr="Obraz zawierający obuwie, budynek, ubrania, na wolnym powietrzu&#10;&#10;Opis wygenerowany automatycznie">
            <a:extLst>
              <a:ext uri="{FF2B5EF4-FFF2-40B4-BE49-F238E27FC236}">
                <a16:creationId xmlns:a16="http://schemas.microsoft.com/office/drawing/2014/main" id="{7F237593-77EA-CF16-DB57-F06306CED5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97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10" name="Obraz 9" descr="Obraz zawierający budynek, na wolnym powietrzu, niebo, okno&#10;&#10;Opis wygenerowany automatycznie">
            <a:extLst>
              <a:ext uri="{FF2B5EF4-FFF2-40B4-BE49-F238E27FC236}">
                <a16:creationId xmlns:a16="http://schemas.microsoft.com/office/drawing/2014/main" id="{2A11ABCE-B387-4C1B-2021-C9B09E7E4F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r="-4" b="-4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82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19A0FD-833D-D237-E591-06CD498A5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13582" y="4544570"/>
            <a:ext cx="7147481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800" dirty="0"/>
              <a:t>Po zajęciach w szkole językowej czas na zwiedzanie Muzeum </a:t>
            </a:r>
            <a:r>
              <a:rPr lang="pl-PL" sz="2800" dirty="0" err="1"/>
              <a:t>Salvatore</a:t>
            </a:r>
            <a:r>
              <a:rPr lang="en-US" sz="2800" dirty="0"/>
              <a:t> Ferragamo</a:t>
            </a:r>
          </a:p>
        </p:txBody>
      </p:sp>
    </p:spTree>
    <p:extLst>
      <p:ext uri="{BB962C8B-B14F-4D97-AF65-F5344CB8AC3E}">
        <p14:creationId xmlns:p14="http://schemas.microsoft.com/office/powerpoint/2010/main" val="2237945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Ludzka twarz, osoba, ubrania, uśmiech&#10;&#10;Opis wygenerowany automatycznie">
            <a:extLst>
              <a:ext uri="{FF2B5EF4-FFF2-40B4-BE49-F238E27FC236}">
                <a16:creationId xmlns:a16="http://schemas.microsoft.com/office/drawing/2014/main" id="{AD90C44C-E78A-5289-E500-3288990878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71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ymbol zastępczy tekstu 3">
            <a:extLst>
              <a:ext uri="{FF2B5EF4-FFF2-40B4-BE49-F238E27FC236}">
                <a16:creationId xmlns:a16="http://schemas.microsoft.com/office/drawing/2014/main" id="{CE3549E3-90D2-6706-B975-0643D9C75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0140" y="2434201"/>
            <a:ext cx="3566160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800" dirty="0"/>
              <a:t>Kawiarnia </a:t>
            </a:r>
            <a:r>
              <a:rPr lang="pl-PL" sz="2800" dirty="0" err="1"/>
              <a:t>Revoire</a:t>
            </a:r>
            <a:r>
              <a:rPr lang="pl-PL" sz="2800" dirty="0"/>
              <a:t> przy </a:t>
            </a:r>
            <a:r>
              <a:rPr lang="pl-PL" sz="2800" dirty="0" err="1"/>
              <a:t>Piazza</a:t>
            </a:r>
            <a:r>
              <a:rPr lang="pl-PL" sz="2800" dirty="0"/>
              <a:t> Della Signoria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7267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2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13163A-4C9D-55C0-50E9-7C2F3BB3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Dzień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czwarty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az 7" descr="Obraz zawierający Ludzka twarz, ubrania, niebo, na wolnym powietrzu&#10;&#10;Opis wygenerowany automatycznie">
            <a:extLst>
              <a:ext uri="{FF2B5EF4-FFF2-40B4-BE49-F238E27FC236}">
                <a16:creationId xmlns:a16="http://schemas.microsoft.com/office/drawing/2014/main" id="{D7B78232-D93A-1C3C-7EB2-9E720D640E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6" name="Symbol zastępczy obrazu 5" descr="Obraz zawierający na wolnym powietrzu, roślina, drzewo, trawa&#10;&#10;Opis wygenerowany automatycznie">
            <a:extLst>
              <a:ext uri="{FF2B5EF4-FFF2-40B4-BE49-F238E27FC236}">
                <a16:creationId xmlns:a16="http://schemas.microsoft.com/office/drawing/2014/main" id="{C4D274F9-CA48-C320-ACD3-5E702BCCF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534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19A82C-8AFD-5371-E863-6617B3298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800" dirty="0"/>
              <a:t>Po kursie w szkole językowej</a:t>
            </a:r>
            <a:endParaRPr lang="en-US" sz="2800" dirty="0"/>
          </a:p>
          <a:p>
            <a:r>
              <a:rPr lang="pl-PL" sz="2800" dirty="0"/>
              <a:t>Zajęcia terenowe w </a:t>
            </a:r>
            <a:r>
              <a:rPr lang="en-US" sz="2800" dirty="0"/>
              <a:t>Oblate Library</a:t>
            </a:r>
          </a:p>
        </p:txBody>
      </p:sp>
    </p:spTree>
    <p:extLst>
      <p:ext uri="{BB962C8B-B14F-4D97-AF65-F5344CB8AC3E}">
        <p14:creationId xmlns:p14="http://schemas.microsoft.com/office/powerpoint/2010/main" val="2171347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C29797F-FE57-F5D0-15F2-83375FAC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,,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Narodziny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enus</a:t>
            </a:r>
            <a:r>
              <a:rPr lang="pl-PL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’’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Botticellego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l-PL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,,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Meduza</a:t>
            </a:r>
            <a:r>
              <a:rPr lang="pl-PL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’’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Caravaggia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Sala z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dziełami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Leonarda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 Vinci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206C104-7DE0-5EF8-DF9F-D916C0254F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r="19086" b="-2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10" name="Obraz 9" descr="Obraz zawierający Ludzka twarz, sztuka, osoba, muzeum&#10;&#10;Opis wygenerowany automatycznie">
            <a:extLst>
              <a:ext uri="{FF2B5EF4-FFF2-40B4-BE49-F238E27FC236}">
                <a16:creationId xmlns:a16="http://schemas.microsoft.com/office/drawing/2014/main" id="{69932E3C-B91D-7336-2803-E553414D1D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3" r="1" b="5674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6" name="Symbol zastępczy obrazu 5" descr="Obraz zawierający scena, w pomieszczeniu, galeria, sztuka&#10;&#10;Opis wygenerowany automatycznie">
            <a:extLst>
              <a:ext uri="{FF2B5EF4-FFF2-40B4-BE49-F238E27FC236}">
                <a16:creationId xmlns:a16="http://schemas.microsoft.com/office/drawing/2014/main" id="{ED941151-1553-E75D-E44E-17DF8670A2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4" r="10465" b="-2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54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E7966AC-CEE8-A6FE-994F-3AD5D78A0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13582" y="4544570"/>
            <a:ext cx="7147481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3200" dirty="0"/>
              <a:t>Dzień piąty</a:t>
            </a:r>
          </a:p>
          <a:p>
            <a:r>
              <a:rPr lang="pl-PL" sz="2800" dirty="0"/>
              <a:t>Po naszych zajęciach czas na sztukę (Galeria </a:t>
            </a:r>
            <a:r>
              <a:rPr lang="pl-PL" sz="2800" dirty="0" err="1"/>
              <a:t>Ufizzi</a:t>
            </a:r>
            <a:r>
              <a:rPr lang="pl-PL" sz="2800" dirty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7369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Obraz zawierający człowiek, ubrania, obuwie, kobieta&#10;&#10;Opis wygenerowany automatycznie">
            <a:extLst>
              <a:ext uri="{FF2B5EF4-FFF2-40B4-BE49-F238E27FC236}">
                <a16:creationId xmlns:a16="http://schemas.microsoft.com/office/drawing/2014/main" id="{32A9F579-5A50-55FE-F5F9-439AF52B15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" b="13784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64EF68E-827B-BF1D-4392-C5808DF6D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Galleria </a:t>
            </a:r>
            <a:r>
              <a:rPr lang="pl-PL" sz="2800" dirty="0" err="1"/>
              <a:t>dell</a:t>
            </a:r>
            <a:r>
              <a:rPr lang="pl-PL" sz="2800" dirty="0"/>
              <a:t>’</a:t>
            </a:r>
            <a:r>
              <a:rPr lang="en-US" sz="2800" dirty="0"/>
              <a:t>Academia</a:t>
            </a:r>
          </a:p>
          <a:p>
            <a:r>
              <a:rPr lang="pl-PL" sz="2800" dirty="0" smtClean="0"/>
              <a:t>,,</a:t>
            </a:r>
            <a:r>
              <a:rPr lang="en-US" sz="2800" dirty="0"/>
              <a:t>David</a:t>
            </a:r>
            <a:r>
              <a:rPr lang="pl-PL" sz="2800" dirty="0"/>
              <a:t>’’</a:t>
            </a:r>
            <a:r>
              <a:rPr lang="en-US" sz="2800" dirty="0"/>
              <a:t> </a:t>
            </a:r>
            <a:r>
              <a:rPr lang="en-US" sz="2800" dirty="0" err="1"/>
              <a:t>Michała</a:t>
            </a:r>
            <a:r>
              <a:rPr lang="en-US" sz="2800" dirty="0"/>
              <a:t> </a:t>
            </a:r>
            <a:r>
              <a:rPr lang="en-US" sz="2800" dirty="0" err="1"/>
              <a:t>Anioła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5694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ubrania, Ludzka twarz, osoba, kobieta&#10;&#10;Opis wygenerowany automatycznie">
            <a:extLst>
              <a:ext uri="{FF2B5EF4-FFF2-40B4-BE49-F238E27FC236}">
                <a16:creationId xmlns:a16="http://schemas.microsoft.com/office/drawing/2014/main" id="{4C3B2B28-41F8-3F54-910B-B4C4DD2D23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0" r="-1" b="2519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19B844-298E-417A-51A8-24B941195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40" y="1161288"/>
            <a:ext cx="2765298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/>
              <a:t>Dzień szósty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580122-6544-1206-A789-098A70F3A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110" y="2287016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 err="1"/>
              <a:t>Zakończenie</a:t>
            </a:r>
            <a:r>
              <a:rPr lang="en-US" sz="2800" dirty="0"/>
              <a:t> </a:t>
            </a:r>
            <a:r>
              <a:rPr lang="pl-PL" sz="2800" dirty="0" smtClean="0"/>
              <a:t>kursu z języka angielskiego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2766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na wolnym powietrzu, niebo, chmura, drzewo&#10;&#10;Opis wygenerowany automatycznie">
            <a:extLst>
              <a:ext uri="{FF2B5EF4-FFF2-40B4-BE49-F238E27FC236}">
                <a16:creationId xmlns:a16="http://schemas.microsoft.com/office/drawing/2014/main" id="{3A48FB88-E5B5-A708-0E7B-6A9A27DE60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2" r="-2" b="1193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Symbol zastępczy obrazu 5" descr="Obraz zawierający na wolnym powietrzu, droga, niebo, drzewo&#10;&#10;Opis wygenerowany automatycznie">
            <a:extLst>
              <a:ext uri="{FF2B5EF4-FFF2-40B4-BE49-F238E27FC236}">
                <a16:creationId xmlns:a16="http://schemas.microsoft.com/office/drawing/2014/main" id="{7D9717D4-F6EC-011B-A988-1F23FBF046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7BE1EF-0228-9189-E2C0-8FA5B9C89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pl-PL" sz="3200" dirty="0"/>
              <a:t> Dzień ósmy</a:t>
            </a:r>
          </a:p>
          <a:p>
            <a:r>
              <a:rPr lang="pl-PL" sz="2800" dirty="0"/>
              <a:t>Czas wolny na zwiedzanie i wycieczki (Siena, Chianti, Muzeum </a:t>
            </a:r>
            <a:r>
              <a:rPr lang="pl-PL" sz="2800" dirty="0" err="1"/>
              <a:t>Laonardo</a:t>
            </a:r>
            <a:r>
              <a:rPr lang="pl-PL" sz="2800" dirty="0"/>
              <a:t> Da Vinci).</a:t>
            </a:r>
            <a:endParaRPr lang="en-US" sz="2800" dirty="0"/>
          </a:p>
        </p:txBody>
      </p:sp>
      <p:pic>
        <p:nvPicPr>
          <p:cNvPr id="12" name="Obraz 11" descr="Obraz zawierający na wolnym powietrzu, trawa, niebo, chmura&#10;&#10;Opis wygenerowany automatycznie">
            <a:extLst>
              <a:ext uri="{FF2B5EF4-FFF2-40B4-BE49-F238E27FC236}">
                <a16:creationId xmlns:a16="http://schemas.microsoft.com/office/drawing/2014/main" id="{CE2078AA-52B0-2464-D431-428FBBC3A3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r="-1" b="-1"/>
          <a:stretch/>
        </p:blipFill>
        <p:spPr>
          <a:xfrm>
            <a:off x="7378096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7740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DEEF89E-9B2E-FDEE-E795-DA1C49961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sz="2200" dirty="0"/>
              <a:t> </a:t>
            </a:r>
            <a:r>
              <a:rPr lang="en-US" sz="4100" dirty="0" err="1"/>
              <a:t>Dzień</a:t>
            </a:r>
            <a:r>
              <a:rPr lang="en-US" sz="4100" dirty="0"/>
              <a:t> </a:t>
            </a:r>
            <a:r>
              <a:rPr lang="en-US" sz="4100" dirty="0" err="1"/>
              <a:t>dziewiąty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 err="1" smtClean="0"/>
              <a:t>Rozpoczęcie</a:t>
            </a:r>
            <a:r>
              <a:rPr lang="pl-PL" sz="3200" dirty="0"/>
              <a:t> </a:t>
            </a:r>
            <a:r>
              <a:rPr lang="en-US" sz="3200" dirty="0" err="1" smtClean="0"/>
              <a:t>szkolenia</a:t>
            </a:r>
            <a:r>
              <a:rPr lang="en-US" sz="3200" dirty="0" smtClean="0"/>
              <a:t> </a:t>
            </a:r>
            <a:r>
              <a:rPr lang="pl-PL" sz="3200" dirty="0" smtClean="0"/>
              <a:t>A</a:t>
            </a:r>
            <a:r>
              <a:rPr lang="en-US" sz="3200" dirty="0" err="1" smtClean="0"/>
              <a:t>rt</a:t>
            </a:r>
            <a:r>
              <a:rPr lang="pl-PL" sz="3200" dirty="0" smtClean="0"/>
              <a:t> as </a:t>
            </a:r>
            <a:r>
              <a:rPr lang="en-US" sz="3200" dirty="0" smtClean="0"/>
              <a:t>t</a:t>
            </a:r>
            <a:r>
              <a:rPr lang="pl-PL" sz="3200" dirty="0" smtClean="0"/>
              <a:t>h</a:t>
            </a:r>
            <a:r>
              <a:rPr lang="en-US" sz="3200" dirty="0" err="1" smtClean="0"/>
              <a:t>er</a:t>
            </a:r>
            <a:r>
              <a:rPr lang="pl-PL" sz="3200" dirty="0" err="1" smtClean="0"/>
              <a:t>apy</a:t>
            </a:r>
            <a:endParaRPr lang="en-US" sz="32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pl-PL" sz="3200" dirty="0" smtClean="0"/>
              <a:t>Uczestnicy opowiadają skąd przyjechali oraz prezentują swoje miejsca pracy. Amelka opowiada o naszym regionie oraz o PPP7.</a:t>
            </a:r>
            <a:endParaRPr lang="pl-PL" sz="32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pl-PL" sz="3200" dirty="0"/>
              <a:t>Poznajemy naszą </a:t>
            </a:r>
            <a:r>
              <a:rPr lang="pl-PL" sz="3200" dirty="0" smtClean="0"/>
              <a:t>nauczycielkę Monicę </a:t>
            </a:r>
            <a:r>
              <a:rPr lang="pl-PL" sz="3200" dirty="0"/>
              <a:t>i jej pracownię.</a:t>
            </a:r>
            <a:endParaRPr lang="en-US" sz="3200" dirty="0"/>
          </a:p>
        </p:txBody>
      </p:sp>
      <p:pic>
        <p:nvPicPr>
          <p:cNvPr id="6" name="Symbol zastępczy obrazu 5" descr="Obraz zawierający w pomieszczeniu, ściana, ubrania, meble&#10;&#10;Opis wygenerowany automatycznie">
            <a:extLst>
              <a:ext uri="{FF2B5EF4-FFF2-40B4-BE49-F238E27FC236}">
                <a16:creationId xmlns:a16="http://schemas.microsoft.com/office/drawing/2014/main" id="{0643A48C-8710-89AB-44EB-0A377F6F49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/>
        </p:blipFill>
        <p:spPr>
          <a:xfrm>
            <a:off x="4654296" y="703389"/>
            <a:ext cx="6903720" cy="545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32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az 11" descr="Obraz zawierający samolot, chmura, niebo, statek powietrzny&#10;&#10;Opis wygenerowany automatycznie">
            <a:extLst>
              <a:ext uri="{FF2B5EF4-FFF2-40B4-BE49-F238E27FC236}">
                <a16:creationId xmlns:a16="http://schemas.microsoft.com/office/drawing/2014/main" id="{33DA42FA-0EE1-2C74-FC90-3091AE4E2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8"/>
          <a:stretch/>
        </p:blipFill>
        <p:spPr>
          <a:xfrm>
            <a:off x="139960" y="-74635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BBB4940-2F89-AB78-8680-596543EDA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620" y="743447"/>
            <a:ext cx="3421380" cy="1989705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pl-PL" sz="3200" dirty="0"/>
              <a:t>Dzień pierwszy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2800" dirty="0"/>
              <a:t>(niedziela 10.11)</a:t>
            </a:r>
            <a:br>
              <a:rPr lang="pl-PL" sz="2800" dirty="0"/>
            </a:br>
            <a:r>
              <a:rPr lang="pl-PL" sz="2800" dirty="0"/>
              <a:t>Przelot do Florencji</a:t>
            </a:r>
          </a:p>
        </p:txBody>
      </p:sp>
    </p:spTree>
    <p:extLst>
      <p:ext uri="{BB962C8B-B14F-4D97-AF65-F5344CB8AC3E}">
        <p14:creationId xmlns:p14="http://schemas.microsoft.com/office/powerpoint/2010/main" val="2045689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804387036_1_191"/>
          <p:cNvSpPr txBox="1">
            <a:spLocks noGrp="1"/>
          </p:cNvSpPr>
          <p:nvPr>
            <p:ph type="ctrTitle"/>
          </p:nvPr>
        </p:nvSpPr>
        <p:spPr>
          <a:xfrm>
            <a:off x="5704874" y="764704"/>
            <a:ext cx="5946210" cy="23120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83" tIns="41130" rIns="82283" bIns="41130" rtlCol="0" anchor="b" anchorCtr="0">
            <a:normAutofit fontScale="90000"/>
          </a:bodyPr>
          <a:lstStyle/>
          <a:p>
            <a:pPr>
              <a:buSzPct val="100000"/>
            </a:pPr>
            <a:r>
              <a:rPr lang="en-GB"/>
              <a:t>Art as therapy: self-expression and special needs in art education</a:t>
            </a:r>
            <a:endParaRPr sz="4770"/>
          </a:p>
        </p:txBody>
      </p:sp>
      <p:sp>
        <p:nvSpPr>
          <p:cNvPr id="190" name="Google Shape;190;gb804387036_1_191"/>
          <p:cNvSpPr txBox="1">
            <a:spLocks noGrp="1"/>
          </p:cNvSpPr>
          <p:nvPr>
            <p:ph type="body" idx="1"/>
          </p:nvPr>
        </p:nvSpPr>
        <p:spPr>
          <a:xfrm>
            <a:off x="5704875" y="3073574"/>
            <a:ext cx="5388930" cy="12954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83" tIns="41130" rIns="82283" bIns="41130" rtlCol="0" anchor="t" anchorCtr="0">
            <a:noAutofit/>
          </a:bodyPr>
          <a:lstStyle/>
          <a:p>
            <a:pPr marL="0" indent="0">
              <a:spcBef>
                <a:spcPts val="0"/>
              </a:spcBef>
              <a:buSzPts val="2600"/>
            </a:pPr>
            <a:r>
              <a:rPr lang="en-GB" dirty="0"/>
              <a:t>M</a:t>
            </a:r>
            <a:r>
              <a:rPr lang="it-IT" dirty="0" err="1"/>
              <a:t>onica</a:t>
            </a:r>
            <a:r>
              <a:rPr lang="it-IT" dirty="0"/>
              <a:t> Ogaz</a:t>
            </a:r>
            <a:endParaRPr dirty="0"/>
          </a:p>
          <a:p>
            <a:pPr marL="0" indent="0">
              <a:buSzPts val="2600"/>
            </a:pPr>
            <a:r>
              <a:rPr lang="en-GB" dirty="0" err="1"/>
              <a:t>Europass</a:t>
            </a:r>
            <a:r>
              <a:rPr lang="en-GB" dirty="0"/>
              <a:t> Teacher Academy</a:t>
            </a:r>
            <a:endParaRPr dirty="0"/>
          </a:p>
        </p:txBody>
      </p:sp>
      <p:sp>
        <p:nvSpPr>
          <p:cNvPr id="191" name="Google Shape;191;gb804387036_1_191"/>
          <p:cNvSpPr/>
          <p:nvPr/>
        </p:nvSpPr>
        <p:spPr>
          <a:xfrm>
            <a:off x="-4593549" y="764704"/>
            <a:ext cx="4050000" cy="2312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900"/>
              <a:buFontTx/>
              <a:buNone/>
              <a:tabLst/>
              <a:defRPr/>
            </a:pPr>
            <a:endParaRPr kumimoji="0" sz="351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92" name="Google Shape;192;gb804387036_1_191"/>
          <p:cNvSpPr/>
          <p:nvPr/>
        </p:nvSpPr>
        <p:spPr>
          <a:xfrm>
            <a:off x="-4593549" y="3073575"/>
            <a:ext cx="4041900" cy="12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gb804387036_1_19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/>
          <a:stretch/>
        </p:blipFill>
        <p:spPr>
          <a:xfrm>
            <a:off x="-144336" y="0"/>
            <a:ext cx="46175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ubrania, osoba, w pomieszczeniu, ściana&#10;&#10;Opis wygenerowany automatycznie">
            <a:extLst>
              <a:ext uri="{FF2B5EF4-FFF2-40B4-BE49-F238E27FC236}">
                <a16:creationId xmlns:a16="http://schemas.microsoft.com/office/drawing/2014/main" id="{B673B71D-8740-0B00-665D-0E682BB034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r="-1" b="8770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5F647F6-A7B2-2C67-6A48-42B3FD945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55" y="5642986"/>
            <a:ext cx="7091299" cy="89858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2000" kern="1200" dirty="0">
                <a:solidFill>
                  <a:srgbClr val="FFFFFF"/>
                </a:solidFill>
              </a:rPr>
              <a:t>Dni od </a:t>
            </a:r>
            <a:r>
              <a:rPr lang="pl-PL" sz="2000" kern="1200" dirty="0" smtClean="0">
                <a:solidFill>
                  <a:srgbClr val="FFFFFF"/>
                </a:solidFill>
              </a:rPr>
              <a:t>dziewiątego - </a:t>
            </a:r>
            <a:r>
              <a:rPr lang="pl-PL" sz="2000" kern="1200" dirty="0">
                <a:solidFill>
                  <a:srgbClr val="FFFFFF"/>
                </a:solidFill>
              </a:rPr>
              <a:t>do </a:t>
            </a:r>
            <a:r>
              <a:rPr lang="pl-PL" sz="2000" dirty="0" smtClean="0">
                <a:solidFill>
                  <a:srgbClr val="FFFFFF"/>
                </a:solidFill>
              </a:rPr>
              <a:t>trzy</a:t>
            </a:r>
            <a:r>
              <a:rPr lang="pl-PL" sz="2000" kern="1200" dirty="0" smtClean="0">
                <a:solidFill>
                  <a:srgbClr val="FFFFFF"/>
                </a:solidFill>
              </a:rPr>
              <a:t>nastego. Uczymy się jak wykorzystać sztukę w terapii osób ze specjalnymi potrzebami.</a:t>
            </a:r>
            <a:r>
              <a:rPr lang="pl-PL" sz="2000" kern="1200" dirty="0">
                <a:solidFill>
                  <a:srgbClr val="FFFFFF"/>
                </a:solidFill>
              </a:rPr>
              <a:t/>
            </a:r>
            <a:br>
              <a:rPr lang="pl-PL" sz="2000" kern="1200" dirty="0">
                <a:solidFill>
                  <a:srgbClr val="FFFFFF"/>
                </a:solidFill>
              </a:rPr>
            </a:br>
            <a:endParaRPr lang="en-US" sz="2000" kern="1200" dirty="0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Obraz 15" descr="Obraz zawierający ubrania, osoba, w pomieszczeniu, ściana&#10;&#10;Opis wygenerowany automatycznie">
            <a:extLst>
              <a:ext uri="{FF2B5EF4-FFF2-40B4-BE49-F238E27FC236}">
                <a16:creationId xmlns:a16="http://schemas.microsoft.com/office/drawing/2014/main" id="{77940B45-F497-9399-8499-681D5D11DD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30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98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368F27-87E9-E8AA-EC0E-FF54EE31B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/>
              <a:t>Sztuka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420882-8DD3-E20D-AA81-D86C7926B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Sztuka to działalność człowieka mająca na celu tworzenie dzieł, w których rozpoznaje się wartość estetyczną, za pomocą form, kolorów, dźwięków, słów. </a:t>
            </a:r>
          </a:p>
          <a:p>
            <a:r>
              <a:rPr lang="pl-PL" dirty="0"/>
              <a:t>Sztuka jako terapia i terapia przez sztukę to dwa aspekty głębokiego potencjału uzdrawiającego procesu twórczego obejmującego sztukę wizualną.</a:t>
            </a:r>
          </a:p>
          <a:p>
            <a:r>
              <a:rPr lang="pl-PL" dirty="0"/>
              <a:t> W „zachowania artystyczne” (tworzenie i wykonywanie dzieła sztuki) oraz w „zachowanie estetyczne” (artystyczne urzeczywistnienie) zaangażowane są procesy psychologiczne i poznawcze takie, jak: motywacja, pamięć, emocje, inteligencja, percepcja, reprezentacja poznawcza, wyobraźnia.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5484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Obraz zawierający ubrania, materiał, wzór, włókno&#10;&#10;Opis wygenerowany automatycznie">
            <a:extLst>
              <a:ext uri="{FF2B5EF4-FFF2-40B4-BE49-F238E27FC236}">
                <a16:creationId xmlns:a16="http://schemas.microsoft.com/office/drawing/2014/main" id="{D29B7D4D-B0C7-4F27-8EDC-EA5A954081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3081A6C-0013-6B02-EE8A-7B2A0469F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341" y="1828800"/>
            <a:ext cx="3208020" cy="4040188"/>
          </a:xfrm>
        </p:spPr>
        <p:txBody>
          <a:bodyPr>
            <a:normAutofit/>
          </a:bodyPr>
          <a:lstStyle/>
          <a:p>
            <a:r>
              <a:rPr lang="pl-PL" sz="2800"/>
              <a:t>Pracownia Riccardo </a:t>
            </a:r>
            <a:r>
              <a:rPr lang="pl-PL" sz="2800" err="1"/>
              <a:t>Luciego</a:t>
            </a:r>
            <a:endParaRPr lang="pl-PL" sz="2800"/>
          </a:p>
        </p:txBody>
      </p:sp>
      <p:pic>
        <p:nvPicPr>
          <p:cNvPr id="8" name="Obraz 7" descr="Obraz zawierający obraz, sztuka, Sztuka dziecięca, stół&#10;&#10;Opis wygenerowany automatycznie">
            <a:extLst>
              <a:ext uri="{FF2B5EF4-FFF2-40B4-BE49-F238E27FC236}">
                <a16:creationId xmlns:a16="http://schemas.microsoft.com/office/drawing/2014/main" id="{E15FBC37-3C43-082A-23AF-F730FCBAD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55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8FF79D-BF16-4EB2-32A6-D84A0E72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/>
              <a:t>ESTETYKA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351E62-63E1-81F6-7F72-FDCFB7148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 rtl="0">
              <a:buNone/>
            </a:pPr>
            <a:r>
              <a:rPr lang="pl-PL" sz="2000" dirty="0"/>
              <a:t>To, co stanowi piękno, było tematem wielu dyskusji w sztuce zachodniej. W czasach greckich filozof Arystoteles uważał, że piękno dotyczy funkcji i proporcji, podczas gdy na początku XVIII wieku hrabia </a:t>
            </a:r>
            <a:r>
              <a:rPr lang="pl-PL" sz="2000" dirty="0" err="1"/>
              <a:t>Shaftesbury</a:t>
            </a:r>
            <a:r>
              <a:rPr lang="pl-PL" sz="2000" dirty="0"/>
              <a:t> twierdził, że dobroć i piękno to jedno i to samo. W 1735 roku niemiecki filozof Alexander </a:t>
            </a:r>
            <a:r>
              <a:rPr lang="pl-PL" sz="2000" dirty="0" err="1"/>
              <a:t>Baumgarten</a:t>
            </a:r>
            <a:r>
              <a:rPr lang="pl-PL" sz="2000" dirty="0"/>
              <a:t> zadał pytanie „Czym jest piękno?” i od tego momentu zaczyna się ewoluować nasze współczesne rozumienie tego słowa. Użył słowa „estetyka”, aby opisać swój proces rozumienia tego, co sprawia, że ​​coś jest piękne lub brzydkie i w jaki sposób dokonujemy tych osądów. Termin „estetyka” pochodzi od greckiego słowa „</a:t>
            </a:r>
            <a:r>
              <a:rPr lang="pl-PL" sz="2000" dirty="0" err="1"/>
              <a:t>aesthesis</a:t>
            </a:r>
            <a:r>
              <a:rPr lang="pl-PL" sz="2000" dirty="0"/>
              <a:t>” oznaczającego percepcję. Później filozof Immanuel Kant starał się wyjaśnić, co oznacza estetyka, pisząc Krytykę sądu, w której próbował opracować sposób analizowania piękna, a także smaku i wzniosłości. Doszedł do wniosku, że nie ma naukowej reguły określającej, czym jest piękno, ponieważ jest ono subiektywne i zależy od patrzącego.</a:t>
            </a:r>
          </a:p>
          <a:p>
            <a:pPr algn="just"/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358512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>
            <a:extLst>
              <a:ext uri="{FF2B5EF4-FFF2-40B4-BE49-F238E27FC236}">
                <a16:creationId xmlns:a16="http://schemas.microsoft.com/office/drawing/2014/main" id="{C87B2DFC-F1AF-3072-68E0-8AC9BECA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" name="Symbol zastępczy obrazu 11" descr="Obraz zawierający w pomieszczeniu, tekst, ściana, ubrania&#10;&#10;Opis wygenerowany automatycznie">
            <a:extLst>
              <a:ext uri="{FF2B5EF4-FFF2-40B4-BE49-F238E27FC236}">
                <a16:creationId xmlns:a16="http://schemas.microsoft.com/office/drawing/2014/main" id="{838676FC-D3F8-718D-7B99-AC91EBC4C2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6678" y="-91439"/>
            <a:ext cx="4852035" cy="6469380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40723B1-65AC-BE2B-5C9A-3FADB9526F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2400"/>
              <a:t>Nasza nauczycielka  Monica Ogaz</a:t>
            </a:r>
            <a:endParaRPr lang="en-US" sz="2400"/>
          </a:p>
        </p:txBody>
      </p:sp>
      <p:pic>
        <p:nvPicPr>
          <p:cNvPr id="8" name="Obraz 7" descr="Obraz zawierający w pomieszczeniu, ubrania, ściana, computer&#10;&#10;Opis wygenerowany automatycznie">
            <a:extLst>
              <a:ext uri="{FF2B5EF4-FFF2-40B4-BE49-F238E27FC236}">
                <a16:creationId xmlns:a16="http://schemas.microsoft.com/office/drawing/2014/main" id="{730721B4-96FA-1143-A440-41066ACD3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8" r="1" b="775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9D4E6E9-5963-F1BC-0C05-65E8467A031C}"/>
              </a:ext>
            </a:extLst>
          </p:cNvPr>
          <p:cNvSpPr txBox="1"/>
          <p:nvPr/>
        </p:nvSpPr>
        <p:spPr>
          <a:xfrm>
            <a:off x="96678" y="6377941"/>
            <a:ext cx="485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Nasza nauczycielka </a:t>
            </a:r>
            <a:r>
              <a:rPr lang="pl-PL" err="1"/>
              <a:t>Monica</a:t>
            </a:r>
            <a:r>
              <a:rPr lang="pl-PL"/>
              <a:t> </a:t>
            </a:r>
            <a:r>
              <a:rPr lang="pl-PL" err="1"/>
              <a:t>Ogaz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7333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1157D8AC-A056-E4B6-094B-3302EA42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b804387036_0_48">
            <a:extLst>
              <a:ext uri="{FF2B5EF4-FFF2-40B4-BE49-F238E27FC236}">
                <a16:creationId xmlns:a16="http://schemas.microsoft.com/office/drawing/2014/main" id="{47D2B019-ABEB-42C4-7378-BA2665CA99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56039" y="1503236"/>
            <a:ext cx="2700000" cy="376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indent="0">
              <a:lnSpc>
                <a:spcPct val="90000"/>
              </a:lnSpc>
              <a:buClr>
                <a:schemeClr val="dk1"/>
              </a:buClr>
              <a:buSzPts val="2200"/>
            </a:pPr>
            <a:r>
              <a:rPr lang="pl-PL" sz="1800" dirty="0"/>
              <a:t>Zespół procesów poznawczych i wykonawczych prowadzących do urzeczywistnienia artysty, jego zdolności, motywacji, świata emocji, zdolności twórczych.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gb804387036_0_48">
            <a:extLst>
              <a:ext uri="{FF2B5EF4-FFF2-40B4-BE49-F238E27FC236}">
                <a16:creationId xmlns:a16="http://schemas.microsoft.com/office/drawing/2014/main" id="{6AB3E5A9-D51E-77FC-46BD-4A4A0ECB1B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5400000">
            <a:off x="-2117901" y="2533493"/>
            <a:ext cx="6858000" cy="2092230"/>
          </a:xfrm>
          <a:prstGeom prst="rect">
            <a:avLst/>
          </a:prstGeom>
          <a:solidFill>
            <a:srgbClr val="F07F23"/>
          </a:solidFill>
          <a:ln>
            <a:noFill/>
          </a:ln>
        </p:spPr>
        <p:txBody>
          <a:bodyPr spcFirstLastPara="1" wrap="square" lIns="939600" tIns="0" rIns="939600" bIns="226800" anchor="ctr" anchorCtr="0">
            <a:normAutofit/>
          </a:bodyPr>
          <a:lstStyle/>
          <a:p>
            <a:pPr>
              <a:buClr>
                <a:schemeClr val="lt1"/>
              </a:buClr>
              <a:buSzPts val="2600"/>
            </a:pPr>
            <a:r>
              <a:rPr lang="pl-PL" dirty="0"/>
              <a:t>ZJAWISKO ARTYSTYCZNE</a:t>
            </a:r>
            <a:endParaRPr dirty="0"/>
          </a:p>
        </p:txBody>
      </p:sp>
      <p:sp>
        <p:nvSpPr>
          <p:cNvPr id="255" name="Google Shape;255;gb804387036_0_48">
            <a:extLst>
              <a:ext uri="{FF2B5EF4-FFF2-40B4-BE49-F238E27FC236}">
                <a16:creationId xmlns:a16="http://schemas.microsoft.com/office/drawing/2014/main" id="{412F2FFF-BD43-BAB9-773F-C04F842EB11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56038" y="853949"/>
            <a:ext cx="2700000" cy="649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marL="0" indent="0">
              <a:lnSpc>
                <a:spcPct val="90000"/>
              </a:lnSpc>
              <a:buClr>
                <a:schemeClr val="lt1"/>
              </a:buClr>
              <a:buSzPts val="2200"/>
            </a:pPr>
            <a:r>
              <a:rPr lang="pl-PL"/>
              <a:t>ARTYSTA</a:t>
            </a:r>
            <a:endParaRPr lang="pl-PL" dirty="0"/>
          </a:p>
        </p:txBody>
      </p:sp>
      <p:sp>
        <p:nvSpPr>
          <p:cNvPr id="256" name="Google Shape;256;gb804387036_0_48">
            <a:extLst>
              <a:ext uri="{FF2B5EF4-FFF2-40B4-BE49-F238E27FC236}">
                <a16:creationId xmlns:a16="http://schemas.microsoft.com/office/drawing/2014/main" id="{C896E18F-5BAC-07B7-9A84-9A2353263D5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592904" y="853948"/>
            <a:ext cx="2700000" cy="649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marL="0" indent="0">
              <a:lnSpc>
                <a:spcPct val="90000"/>
              </a:lnSpc>
              <a:buClr>
                <a:schemeClr val="lt1"/>
              </a:buClr>
              <a:buSzPts val="2200"/>
            </a:pPr>
            <a:r>
              <a:rPr lang="pl-PL" dirty="0"/>
              <a:t>OBIEKT</a:t>
            </a:r>
            <a:endParaRPr dirty="0"/>
          </a:p>
        </p:txBody>
      </p:sp>
      <p:sp>
        <p:nvSpPr>
          <p:cNvPr id="257" name="Google Shape;257;gb804387036_0_48">
            <a:extLst>
              <a:ext uri="{FF2B5EF4-FFF2-40B4-BE49-F238E27FC236}">
                <a16:creationId xmlns:a16="http://schemas.microsoft.com/office/drawing/2014/main" id="{6A3C2ECE-17F1-321B-6E5F-F3C046EBC359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5720125" y="1503234"/>
            <a:ext cx="2864160" cy="376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indent="0">
              <a:lnSpc>
                <a:spcPct val="90000"/>
              </a:lnSpc>
              <a:buClr>
                <a:schemeClr val="dk1"/>
              </a:buClr>
              <a:buSzPts val="2300"/>
            </a:pPr>
            <a:r>
              <a:rPr lang="pl-PL" sz="1800" dirty="0"/>
              <a:t>Zespół procesów poznawczych, które prowadzą użytkownika do oceny jakości artystycznej dzieła i czerpania z niego przyjemności, jego osobowość, poziom doświadczenia i wiedzy w dziedzinie sztuki, emocje odczuwane w kontakcie z dziełem oraz wcześniejsze czynniki emocjonalne.</a:t>
            </a:r>
          </a:p>
          <a:p>
            <a:pPr marL="0" indent="0">
              <a:lnSpc>
                <a:spcPct val="90000"/>
              </a:lnSpc>
              <a:buClr>
                <a:schemeClr val="dk1"/>
              </a:buClr>
              <a:buSzPts val="2300"/>
            </a:pPr>
            <a:r>
              <a:rPr lang="en-GB" sz="1800" dirty="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gb804387036_0_48">
            <a:extLst>
              <a:ext uri="{FF2B5EF4-FFF2-40B4-BE49-F238E27FC236}">
                <a16:creationId xmlns:a16="http://schemas.microsoft.com/office/drawing/2014/main" id="{8D2A8D5D-F747-0A69-4637-21DDF02BC487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5728816" y="853948"/>
            <a:ext cx="2700000" cy="649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marL="0" indent="0">
              <a:lnSpc>
                <a:spcPct val="90000"/>
              </a:lnSpc>
              <a:buClr>
                <a:schemeClr val="lt1"/>
              </a:buClr>
              <a:buSzPts val="2200"/>
            </a:pPr>
            <a:r>
              <a:rPr lang="pl-PL" dirty="0"/>
              <a:t>ODBIORCA</a:t>
            </a:r>
            <a:endParaRPr dirty="0"/>
          </a:p>
        </p:txBody>
      </p:sp>
      <p:sp>
        <p:nvSpPr>
          <p:cNvPr id="259" name="Google Shape;259;gb804387036_0_48">
            <a:extLst>
              <a:ext uri="{FF2B5EF4-FFF2-40B4-BE49-F238E27FC236}">
                <a16:creationId xmlns:a16="http://schemas.microsoft.com/office/drawing/2014/main" id="{67DD0F4F-E098-91CF-DF46-92513A29180A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8584215" y="1503234"/>
            <a:ext cx="2700000" cy="376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228597" indent="-50803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3111"/>
            </a:pPr>
            <a:r>
              <a:rPr lang="pl-PL" sz="1800" dirty="0"/>
              <a:t>Wszystkie aspekty związane ze znaczeniami i treścią, użytym stylem ekspresji i osiągniętym efektem.</a:t>
            </a:r>
            <a:r>
              <a:rPr lang="pl-PL" dirty="0"/>
              <a:t>.</a:t>
            </a:r>
            <a:endParaRPr dirty="0"/>
          </a:p>
        </p:txBody>
      </p:sp>
      <p:sp>
        <p:nvSpPr>
          <p:cNvPr id="260" name="Google Shape;260;gb804387036_0_48">
            <a:extLst>
              <a:ext uri="{FF2B5EF4-FFF2-40B4-BE49-F238E27FC236}">
                <a16:creationId xmlns:a16="http://schemas.microsoft.com/office/drawing/2014/main" id="{22CAFDE8-0F79-3E18-1C18-4F30CB52CB0C}"/>
              </a:ext>
            </a:extLst>
          </p:cNvPr>
          <p:cNvSpPr/>
          <p:nvPr/>
        </p:nvSpPr>
        <p:spPr>
          <a:xfrm>
            <a:off x="3950618" y="5090440"/>
            <a:ext cx="617220" cy="62748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0E69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2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b804387036_0_48">
            <a:extLst>
              <a:ext uri="{FF2B5EF4-FFF2-40B4-BE49-F238E27FC236}">
                <a16:creationId xmlns:a16="http://schemas.microsoft.com/office/drawing/2014/main" id="{0F62A643-3FD6-1350-DD36-C330059844B6}"/>
              </a:ext>
            </a:extLst>
          </p:cNvPr>
          <p:cNvSpPr/>
          <p:nvPr/>
        </p:nvSpPr>
        <p:spPr>
          <a:xfrm>
            <a:off x="3090554" y="5858471"/>
            <a:ext cx="2337390" cy="332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16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Zachowanie artystyczne</a:t>
            </a:r>
            <a:endParaRPr kumimoji="0" sz="162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b804387036_0_48">
            <a:extLst>
              <a:ext uri="{FF2B5EF4-FFF2-40B4-BE49-F238E27FC236}">
                <a16:creationId xmlns:a16="http://schemas.microsoft.com/office/drawing/2014/main" id="{7AF3F395-C425-FBF7-2177-21F2993370BE}"/>
              </a:ext>
            </a:extLst>
          </p:cNvPr>
          <p:cNvSpPr/>
          <p:nvPr/>
        </p:nvSpPr>
        <p:spPr>
          <a:xfrm>
            <a:off x="6842370" y="5090440"/>
            <a:ext cx="617220" cy="62748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0E69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2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b804387036_0_48">
            <a:extLst>
              <a:ext uri="{FF2B5EF4-FFF2-40B4-BE49-F238E27FC236}">
                <a16:creationId xmlns:a16="http://schemas.microsoft.com/office/drawing/2014/main" id="{2D87FCB6-6580-AA8D-5525-F9782CAF4BA3}"/>
              </a:ext>
            </a:extLst>
          </p:cNvPr>
          <p:cNvSpPr/>
          <p:nvPr/>
        </p:nvSpPr>
        <p:spPr>
          <a:xfrm>
            <a:off x="5852000" y="5858471"/>
            <a:ext cx="2597940" cy="332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16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Zachowanie estetyczne</a:t>
            </a:r>
            <a:endParaRPr kumimoji="0" sz="162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b804387036_0_48">
            <a:extLst>
              <a:ext uri="{FF2B5EF4-FFF2-40B4-BE49-F238E27FC236}">
                <a16:creationId xmlns:a16="http://schemas.microsoft.com/office/drawing/2014/main" id="{56FCB502-4584-36E7-DF8D-A5118B2A0C7F}"/>
              </a:ext>
            </a:extLst>
          </p:cNvPr>
          <p:cNvSpPr/>
          <p:nvPr/>
        </p:nvSpPr>
        <p:spPr>
          <a:xfrm>
            <a:off x="9541940" y="5090440"/>
            <a:ext cx="617220" cy="62748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0E69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2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b804387036_0_48">
            <a:extLst>
              <a:ext uri="{FF2B5EF4-FFF2-40B4-BE49-F238E27FC236}">
                <a16:creationId xmlns:a16="http://schemas.microsoft.com/office/drawing/2014/main" id="{6DC2DF89-99DF-2252-E528-16115189B63F}"/>
              </a:ext>
            </a:extLst>
          </p:cNvPr>
          <p:cNvSpPr/>
          <p:nvPr/>
        </p:nvSpPr>
        <p:spPr>
          <a:xfrm>
            <a:off x="9248543" y="5858471"/>
            <a:ext cx="1203930" cy="332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41130" rIns="82283" bIns="41130" anchor="t" anchorCtr="0">
            <a:no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16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Dzieło</a:t>
            </a:r>
            <a:endParaRPr kumimoji="0" sz="162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280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55E8C9-CFAC-ACB7-B441-A1978B91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/>
              <a:t>Kreatywność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9337BA-00B0-05FD-4851-015E9C7F2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141" y="1676755"/>
            <a:ext cx="10515600" cy="4351338"/>
          </a:xfrm>
        </p:spPr>
        <p:txBody>
          <a:bodyPr>
            <a:noAutofit/>
          </a:bodyPr>
          <a:lstStyle/>
          <a:p>
            <a:r>
              <a:rPr lang="pl-PL" sz="1400" dirty="0"/>
              <a:t>1. Kreatywności nie należy uważać za odrębną zdolność umysłową, ale za cechę naszego sposobu myślenia, wiedzy i dokonywania wyborów.</a:t>
            </a:r>
          </a:p>
          <a:p>
            <a:pPr algn="just"/>
            <a:r>
              <a:rPr lang="pl-PL" sz="1400" dirty="0"/>
              <a:t>2. Kreatywność wydaje się wynikać z wielu doświadczeń, w połączeniu z dobrze wspieranym rozwojem zasobów osobistych, w tym poczuciem wolności, by zapuszczać się poza znane.</a:t>
            </a:r>
          </a:p>
          <a:p>
            <a:r>
              <a:rPr lang="pl-PL" sz="1400" dirty="0"/>
              <a:t>3. Kreatywność wydaje się wyrażać poprzez procesy poznawcze, afektywne i wyobrażeniowe. Łączą się one i wspierają umiejętności przewidywania i dochodzenia do nieoczekiwanych rozwiązań.</a:t>
            </a:r>
          </a:p>
          <a:p>
            <a:r>
              <a:rPr lang="pl-PL" sz="1400" dirty="0"/>
              <a:t>4. Najbardziej korzystną sytuacją dla kreatywności wydaje się być wymiana interpersonalna, przy czym decydującymi elementami są negocjacje konfliktów i porównywanie pomysłów i działań.</a:t>
            </a:r>
          </a:p>
          <a:p>
            <a:r>
              <a:rPr lang="pl-PL" sz="1400" dirty="0"/>
              <a:t>5. Kreatywność wydaje się znajdować swoją moc, gdy dorośli są mniej przywiązani do metod </a:t>
            </a:r>
            <a:r>
              <a:rPr lang="pl-PL" sz="1400" dirty="0" err="1"/>
              <a:t>preskryptywnych</a:t>
            </a:r>
            <a:r>
              <a:rPr lang="pl-PL" sz="1400" dirty="0"/>
              <a:t>, a zamiast tego stają się obserwatorami i interpretatorami problematycznych sytuacji.</a:t>
            </a:r>
          </a:p>
          <a:p>
            <a:r>
              <a:rPr lang="pl-PL" sz="1400" dirty="0"/>
              <a:t>6. Kreatywność wydaje się być faworyzowana lub niefaworyzowana zgodnie z oczekiwaniami nauczycieli, szkół, rodzin i społeczności, a także całego społeczeństwa, zgodnie ze sposobami, w jakie dzieci postrzegają te oczekiwania.</a:t>
            </a:r>
          </a:p>
          <a:p>
            <a:r>
              <a:rPr lang="pl-PL" sz="1400" dirty="0"/>
              <a:t>7. Kreatywność staje się bardziej widoczna, gdy dorośli starają się być bardziej uważni na procesy poznawcze dzieci niż na wyniki, jakie osiągają w różnych dziedzinach działania .</a:t>
            </a:r>
          </a:p>
          <a:p>
            <a:r>
              <a:rPr lang="pl-PL" sz="1400" dirty="0"/>
              <a:t>8. Im bardziej nauczyciele są przekonani, że działania intelektualne i ekspresyjne mają zarówno możliwości mnożenia, jak i łączenia, tym bardziej kreatywność sprzyja przyjaznej wymianie z wyobraźnią i fantazją.</a:t>
            </a:r>
          </a:p>
          <a:p>
            <a:r>
              <a:rPr lang="pl-PL" sz="1400" dirty="0"/>
              <a:t>9. Kreatywność wymaga, aby szkoła wiedzy znalazła połączenia ze szkołą wyrażania.</a:t>
            </a:r>
          </a:p>
        </p:txBody>
      </p:sp>
    </p:spTree>
    <p:extLst>
      <p:ext uri="{BB962C8B-B14F-4D97-AF65-F5344CB8AC3E}">
        <p14:creationId xmlns:p14="http://schemas.microsoft.com/office/powerpoint/2010/main" val="1549172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7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ubrania, osoba, w pomieszczeniu, Sztuka dziecięca&#10;&#10;Opis wygenerowany automatycznie">
            <a:extLst>
              <a:ext uri="{FF2B5EF4-FFF2-40B4-BE49-F238E27FC236}">
                <a16:creationId xmlns:a16="http://schemas.microsoft.com/office/drawing/2014/main" id="{A7E0E1F8-39E7-CD63-14CD-1F1FF3C893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0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10" name="Obraz 9" descr="Obraz zawierający w pomieszczeniu, ubrania, ściana, osoba&#10;&#10;Opis wygenerowany automatycznie">
            <a:extLst>
              <a:ext uri="{FF2B5EF4-FFF2-40B4-BE49-F238E27FC236}">
                <a16:creationId xmlns:a16="http://schemas.microsoft.com/office/drawing/2014/main" id="{658F6E42-43D0-0BFF-50EF-5834DABFA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1223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44" name="Rectangle 29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31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FC381AE-D510-F3B2-EE01-E8D53CFB5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l-PL" sz="27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Pochłonięci arteterapią</a:t>
            </a:r>
            <a:endParaRPr lang="en-US" sz="27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06BF9E3-B99A-B218-701C-FFE42ADEE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138" y="4697298"/>
            <a:ext cx="5040034" cy="143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2000" dirty="0" smtClean="0"/>
              <a:t>W czasie szkolenia poznałyśmy sposoby ekspresji emocji oraz  techniki radzenia sobie ze stratą.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7312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913519E-3811-0FD0-91D7-79432F29B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5" y="234497"/>
            <a:ext cx="12146902" cy="1286394"/>
          </a:xfrm>
        </p:spPr>
        <p:txBody>
          <a:bodyPr>
            <a:normAutofit/>
          </a:bodyPr>
          <a:lstStyle/>
          <a:p>
            <a:pPr algn="ctr"/>
            <a:r>
              <a:rPr lang="pl-PL" sz="3200" dirty="0"/>
              <a:t>Terapia sztuką ( Art </a:t>
            </a:r>
            <a:r>
              <a:rPr lang="pl-PL" sz="3200" dirty="0" err="1"/>
              <a:t>therapy</a:t>
            </a:r>
            <a:r>
              <a:rPr lang="pl-PL" sz="3200" dirty="0"/>
              <a:t>)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3D55C164-498A-E7C6-8FD6-9CC4250A7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dirty="0"/>
              <a:t>Terapia przez sztukę to dziedzina kliniczna, która obejmuje zarówno uzdrawiające metody tworzenia sztuki, jak i ocenę dzieł sztuki przez wykwalifikowanych specjalistów, biegłych w analizie psychologicznej. Tworzenie sztuki to w dużej mierze nieświadomy proces, który zapewnia wgląd w umysł twórcy. Poprzez analizę elementów wizualnych, takich jak rozmieszczenie obrazu na stronie, wybrane kolory, rodzaj tworzonych linii, wykorzystanie przestrzeni, liczba i integracja narysowanych elementów oraz pozorny ruch obrazu, psycholog, terapeuta przez sztukę lub inny przeszkolony specjalista może ocenić stan emocjonalny danej osoby, zapewnić terapię i monitorować postępy danej osoby poprzez analizę kolejnych prac.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077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na wolnym powietrzu, droga, niebo, samochód&#10;&#10;Opis wygenerowany automatycznie">
            <a:extLst>
              <a:ext uri="{FF2B5EF4-FFF2-40B4-BE49-F238E27FC236}">
                <a16:creationId xmlns:a16="http://schemas.microsoft.com/office/drawing/2014/main" id="{DB42DAF0-AFDE-A463-CD33-3F08449F6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Symbol zastępczy obrazu 5" descr="Obraz zawierający ubrania, osoba, obuwie, na wolnym powietrzu&#10;&#10;Opis wygenerowany automatycznie">
            <a:extLst>
              <a:ext uri="{FF2B5EF4-FFF2-40B4-BE49-F238E27FC236}">
                <a16:creationId xmlns:a16="http://schemas.microsoft.com/office/drawing/2014/main" id="{AF40133D-E3AB-A1D2-8D4E-BDA88F4520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8514811-C46C-156E-277F-6D9FF4962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 err="1"/>
              <a:t>Już</a:t>
            </a:r>
            <a:r>
              <a:rPr lang="en-US" sz="3200" dirty="0"/>
              <a:t> we </a:t>
            </a:r>
            <a:r>
              <a:rPr lang="en-US" sz="3200" dirty="0" err="1"/>
              <a:t>Florencji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6357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ubrania, w pomieszczeniu, ściana, osoba&#10;&#10;Opis wygenerowany automatycznie">
            <a:extLst>
              <a:ext uri="{FF2B5EF4-FFF2-40B4-BE49-F238E27FC236}">
                <a16:creationId xmlns:a16="http://schemas.microsoft.com/office/drawing/2014/main" id="{A08481D6-B9E5-CBE7-47B9-AE97E981D3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8" b="20388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B60A86B-D99C-A999-8865-849A952D4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 err="1"/>
              <a:t>Prezentacje</a:t>
            </a:r>
            <a:r>
              <a:rPr lang="en-US" sz="2800" dirty="0"/>
              <a:t> </a:t>
            </a:r>
            <a:r>
              <a:rPr lang="en-US" sz="2800" dirty="0" err="1" smtClean="0"/>
              <a:t>plakatów</a:t>
            </a:r>
            <a:r>
              <a:rPr lang="pl-PL" sz="2800" dirty="0" smtClean="0"/>
              <a:t> –</a:t>
            </a:r>
          </a:p>
          <a:p>
            <a:r>
              <a:rPr lang="pl-PL" sz="2800" dirty="0" smtClean="0"/>
              <a:t> </a:t>
            </a:r>
            <a:r>
              <a:rPr lang="pl-PL" sz="2000" dirty="0" err="1" smtClean="0"/>
              <a:t>sztuka+terapia</a:t>
            </a:r>
            <a:r>
              <a:rPr lang="pl-PL" sz="2000" dirty="0" smtClean="0"/>
              <a:t> </a:t>
            </a:r>
          </a:p>
          <a:p>
            <a:r>
              <a:rPr lang="pl-PL" sz="2000" dirty="0" smtClean="0"/>
              <a:t>W prostej formie plakatu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32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12055D-002F-724C-C722-4D055965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/>
              <a:t>Sztuka jako terapia (Art as </a:t>
            </a:r>
            <a:r>
              <a:rPr lang="pl-PL" sz="3200" dirty="0" err="1"/>
              <a:t>therapy</a:t>
            </a:r>
            <a:r>
              <a:rPr lang="pl-PL" sz="3200" dirty="0"/>
              <a:t>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32327B-A5C2-E4D2-8C8A-954904FA0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Sztuka jako terapia przejawia się w aktywnej formie poprzez możliwość wyrażania siebie przez artystę oraz w formie receptywnej poprzez reakcję oglądającej publiczności. Doświadczenie artysty w tworzeniu znaczącego dzieła sztuki i zdolność publiczności do rozpoznawania jego znaczenia może prowadzić do wielu reakcji uzdrawiających, w tym zwiększonego pozytywnego wpływu, relaksu, katharsis, spójności społecznej i wzmocnionej duchowości Proces twórczy może również działać jako środek przeciwbólowy dla artystów i zapewniać siłę, aby pomóc im w rekonwalescencji po chorobie.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3675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 descr="Obraz zawierający obraz, sztuka, Malarstwo artystyczne, Sztuka nowoczesna&#10;&#10;Opis wygenerowany automatycznie">
            <a:extLst>
              <a:ext uri="{FF2B5EF4-FFF2-40B4-BE49-F238E27FC236}">
                <a16:creationId xmlns:a16="http://schemas.microsoft.com/office/drawing/2014/main" id="{C52A28B1-155F-CB29-C59E-157E002FA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30" y="657675"/>
            <a:ext cx="6327227" cy="4903076"/>
          </a:xfrm>
          <a:prstGeom prst="rect">
            <a:avLst/>
          </a:prstGeom>
        </p:spPr>
      </p:pic>
      <p:pic>
        <p:nvPicPr>
          <p:cNvPr id="5" name="Obraz 4" descr="Obraz zawierający rysowanie, Sztuka dziecięca, sztuka, tekst&#10;&#10;Opis wygenerowany automatycznie">
            <a:extLst>
              <a:ext uri="{FF2B5EF4-FFF2-40B4-BE49-F238E27FC236}">
                <a16:creationId xmlns:a16="http://schemas.microsoft.com/office/drawing/2014/main" id="{9F5EA5B8-3877-85CD-3C47-A2BAED2F3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072" y="777108"/>
            <a:ext cx="3861237" cy="5047593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0C33248A-2B7D-6B00-F2DC-672A1C7D0B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95070710"/>
                  </p:ext>
                </p:extLst>
              </p:nvPr>
            </p:nvGraphicFramePr>
            <p:xfrm>
              <a:off x="-3491934" y="5143500"/>
              <a:ext cx="3048000" cy="1714500"/>
            </p:xfrm>
            <a:graphic>
              <a:graphicData uri="http://schemas.microsoft.com/office/powerpoint/2016/slidezoom">
                <pslz:sldZm>
                  <pslz:sldZmObj sldId="416" cId="1972413021">
                    <pslz:zmPr id="{F69D6A6D-A2ED-4057-A5BD-C44356986A32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Powiększenie slajdu 3">
                <a:hlinkClick r:id="" action="ppaction://noaction"/>
                <a:extLst>
                  <a:ext uri="{FF2B5EF4-FFF2-40B4-BE49-F238E27FC236}">
                    <a16:creationId xmlns:a16="http://schemas.microsoft.com/office/drawing/2014/main" id="{0C33248A-2B7D-6B00-F2DC-672A1C7D0B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491934" y="514350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6416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F5E4EE-DE44-2600-BFF1-1A431B84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/>
              <a:t>Pozytywne efekty działalności artystycznej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EA3909-DA6F-C0AD-4CD5-7850A2BDD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pl-PL" sz="2800" dirty="0">
                <a:latin typeface="Arial"/>
                <a:ea typeface="Arial"/>
                <a:cs typeface="Arial"/>
                <a:sym typeface="Arial"/>
              </a:rPr>
              <a:t>Sztuka łagodzi stres, rozprasza, daje mózgowi wytchnienie od zwykłych myśli. Sztuka zachęca do kreatywnego myślenia - wzmacnia umiejętności rozwiązywania problemów i zachęca do myślenia </a:t>
            </a:r>
            <a:r>
              <a:rPr lang="pl-PL" sz="2800" dirty="0" err="1">
                <a:latin typeface="Arial"/>
                <a:ea typeface="Arial"/>
                <a:cs typeface="Arial"/>
                <a:sym typeface="Arial"/>
              </a:rPr>
              <a:t>dywergencyjnego</a:t>
            </a:r>
            <a:r>
              <a:rPr lang="pl-PL" sz="2800" dirty="0">
                <a:latin typeface="Arial"/>
                <a:ea typeface="Arial"/>
                <a:cs typeface="Arial"/>
                <a:sym typeface="Arial"/>
              </a:rPr>
              <a:t>, a także pozwala wymyślać własne, unikalne rozwiązania. Sztuka wzmacnia poczucie własnej wartości i </a:t>
            </a:r>
            <a:r>
              <a:rPr lang="pl-PL" sz="2800" dirty="0" err="1">
                <a:latin typeface="Arial"/>
                <a:ea typeface="Arial"/>
                <a:cs typeface="Arial"/>
                <a:sym typeface="Arial"/>
              </a:rPr>
              <a:t>samoskuteczności</a:t>
            </a:r>
            <a:r>
              <a:rPr lang="pl-PL" sz="2800" dirty="0">
                <a:latin typeface="Arial"/>
                <a:ea typeface="Arial"/>
                <a:cs typeface="Arial"/>
                <a:sym typeface="Arial"/>
              </a:rPr>
              <a:t> oraz zapewnia poczucie spełnienia. Sztuka wspiera umiejętności poznawcze i fizyczne (pamięć, uwaga, percepcja, ruch, praksja)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pl-PL" sz="2800" dirty="0">
                <a:latin typeface="Arial"/>
                <a:ea typeface="Arial"/>
                <a:cs typeface="Arial"/>
                <a:sym typeface="Arial"/>
              </a:rPr>
              <a:t>Tworzenie sztuki zwiększa poziom „dobrego samopoczucia” neuroprzekaźnika dopaminy. Lekcje sztuki zwiększają plastyczność mózgu, inteligencję płynną i uwagę. Poprawiają ogólne zachowanie i zmniejszają impulsywność. Sztuka zwiększa empatię, tolerancję, uczucia miłości, pozytywne myślenie. Sztuka pomaga w pokonywaniu traumy, gdy słowa nie są możliwe lub nie wystarczają.</a:t>
            </a:r>
            <a:endParaRPr lang="en-US" sz="2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333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4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ubrania, sztuka, osoba, rysowanie&#10;&#10;Opis wygenerowany automatycznie">
            <a:extLst>
              <a:ext uri="{FF2B5EF4-FFF2-40B4-BE49-F238E27FC236}">
                <a16:creationId xmlns:a16="http://schemas.microsoft.com/office/drawing/2014/main" id="{E7162EFE-B1DB-D10D-50F0-115379320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Symbol zastępczy obrazu 5" descr="Obraz zawierający w pomieszczeniu, ściana, stół, butelka&#10;&#10;Opis wygenerowany automatycznie">
            <a:extLst>
              <a:ext uri="{FF2B5EF4-FFF2-40B4-BE49-F238E27FC236}">
                <a16:creationId xmlns:a16="http://schemas.microsoft.com/office/drawing/2014/main" id="{3A23B319-55C6-16BA-68C3-771FB39C7D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1723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36" name="Freeform: Shape 26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28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0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DB6055-2A72-CDCF-4D40-72F046B82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800" dirty="0"/>
              <a:t>Ćwiczenia na  zajęciach z </a:t>
            </a:r>
            <a:r>
              <a:rPr lang="pl-PL" sz="2800" dirty="0" smtClean="0"/>
              <a:t>arteterapii</a:t>
            </a:r>
            <a:endParaRPr lang="pl-PL" sz="2800" dirty="0"/>
          </a:p>
          <a:p>
            <a:endParaRPr lang="pl-PL" sz="2800" dirty="0"/>
          </a:p>
          <a:p>
            <a:endParaRPr lang="pl-PL" sz="2800" dirty="0"/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253218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016FC4-DF36-FD76-90D8-724C0EE3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/>
              <a:t>Myślenie twórcze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9F3215-A4AC-1A5D-56C5-CCBF49E25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Myślenie kreatywne to umiejętność patrzenia na rzeczy inaczej i znajdowania nowych sposobów rozwiązywania problemów. Umiejętności twórczego myślenia zdecydowanie nie są przeznaczone tylko dla „kreatywnych jednostek”, takich jak artyści i muzycy. Każdy może od czasu do czasu skorzystać z myślenia twórczego. Aby wzmocnić myślenie kreatywne: Burza mózgów, słuchanie muzyki, ruch, ustalanie ograniczeń czasowych, medytacja, wychodzenie poza strefę komfortu, patrzenie poza schematy.</a:t>
            </a:r>
          </a:p>
        </p:txBody>
      </p:sp>
    </p:spTree>
    <p:extLst>
      <p:ext uri="{BB962C8B-B14F-4D97-AF65-F5344CB8AC3E}">
        <p14:creationId xmlns:p14="http://schemas.microsoft.com/office/powerpoint/2010/main" val="2472216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Obraz zawierający butelka, w pomieszczeniu, ściana, osoba&#10;&#10;Opis wygenerowany automatycznie">
            <a:extLst>
              <a:ext uri="{FF2B5EF4-FFF2-40B4-BE49-F238E27FC236}">
                <a16:creationId xmlns:a16="http://schemas.microsoft.com/office/drawing/2014/main" id="{F1F691E2-59E3-7F5E-8253-30B60DD3CF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r="14350"/>
          <a:stretch>
            <a:fillRect/>
          </a:stretch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0177F27-888E-700C-4605-3B99FA08A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Praca w grupach:</a:t>
            </a:r>
          </a:p>
          <a:p>
            <a:r>
              <a:rPr lang="pl-PL" sz="2800" dirty="0"/>
              <a:t>kreatywne pisanie, </a:t>
            </a:r>
          </a:p>
          <a:p>
            <a:r>
              <a:rPr lang="pl-PL" sz="2800" dirty="0"/>
              <a:t>przygotowywanie masek,</a:t>
            </a:r>
          </a:p>
          <a:p>
            <a:r>
              <a:rPr lang="pl-PL" sz="2800" dirty="0"/>
              <a:t>odgrywanie </a:t>
            </a:r>
            <a:r>
              <a:rPr lang="pl-PL" sz="2800" dirty="0" smtClean="0"/>
              <a:t>historii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731302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49724451-1817-47EC-8F8A-753481527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ściana, w pomieszczeniu, Ludzka twarz, ubrania&#10;&#10;Opis wygenerowany automatycznie">
            <a:extLst>
              <a:ext uri="{FF2B5EF4-FFF2-40B4-BE49-F238E27FC236}">
                <a16:creationId xmlns:a16="http://schemas.microsoft.com/office/drawing/2014/main" id="{4BAE91DF-FDD8-1631-6A6E-865AFD5590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r="1875"/>
          <a:stretch/>
        </p:blipFill>
        <p:spPr>
          <a:xfrm>
            <a:off x="12" y="10"/>
            <a:ext cx="4975061" cy="6857990"/>
          </a:xfrm>
          <a:prstGeom prst="rect">
            <a:avLst/>
          </a:prstGeom>
        </p:spPr>
      </p:pic>
      <p:pic>
        <p:nvPicPr>
          <p:cNvPr id="8" name="Obraz 7" descr="Obraz zawierający ściana, ubrania, w pomieszczeniu, osoba&#10;&#10;Opis wygenerowany automatycznie">
            <a:extLst>
              <a:ext uri="{FF2B5EF4-FFF2-40B4-BE49-F238E27FC236}">
                <a16:creationId xmlns:a16="http://schemas.microsoft.com/office/drawing/2014/main" id="{586A4A53-16B6-08ED-D85E-6A175BE55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8729"/>
          <a:stretch/>
        </p:blipFill>
        <p:spPr>
          <a:xfrm>
            <a:off x="4975048" y="-1"/>
            <a:ext cx="7216940" cy="6858000"/>
          </a:xfrm>
          <a:prstGeom prst="rect">
            <a:avLst/>
          </a:prstGeom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1972FFF2-19E8-4ABA-8DF0-DF0BB9CA0F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D675D8C3-7329-47B0-9782-C66F095D7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077B7C-FE7A-4C81-92C6-F20D2AE425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D24F82E-DE49-FD09-E486-E9D720F25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63980" y="4440602"/>
            <a:ext cx="999286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3200" dirty="0"/>
              <a:t>Zakończenie naszych zajęć arteterapii</a:t>
            </a:r>
          </a:p>
          <a:p>
            <a:pPr algn="ctr"/>
            <a:r>
              <a:rPr lang="pl-PL" sz="2800" dirty="0"/>
              <a:t>Dyplomy i gratulacje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8139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ściana, butelka, w pomieszczeniu, ubrania&#10;&#10;Opis wygenerowany automatycznie">
            <a:extLst>
              <a:ext uri="{FF2B5EF4-FFF2-40B4-BE49-F238E27FC236}">
                <a16:creationId xmlns:a16="http://schemas.microsoft.com/office/drawing/2014/main" id="{87F82DA3-27A6-5264-9CAF-6AB03A44D8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Obraz 7" descr="Obraz zawierający ściana, w pomieszczeniu, ubrania, osoba&#10;&#10;Opis wygenerowany automatycznie">
            <a:extLst>
              <a:ext uri="{FF2B5EF4-FFF2-40B4-BE49-F238E27FC236}">
                <a16:creationId xmlns:a16="http://schemas.microsoft.com/office/drawing/2014/main" id="{8A5803E5-DC9D-ECDD-2A5E-57179B228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D49108-85C5-BC9E-CD30-DE6B8CB4F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048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800" dirty="0"/>
              <a:t>Uściski na zakończenie zajęć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0624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Symbol zastępczy obrazu 5" descr="Obraz zawierający ubrania, osoba, w pomieszczeniu, ściana&#10;&#10;Opis wygenerowany automatycznie">
            <a:extLst>
              <a:ext uri="{FF2B5EF4-FFF2-40B4-BE49-F238E27FC236}">
                <a16:creationId xmlns:a16="http://schemas.microsoft.com/office/drawing/2014/main" id="{364E78A4-069F-6F98-3582-997252E5C7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70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ytuł 23">
            <a:extLst>
              <a:ext uri="{FF2B5EF4-FFF2-40B4-BE49-F238E27FC236}">
                <a16:creationId xmlns:a16="http://schemas.microsoft.com/office/drawing/2014/main" id="{D03133CB-02DD-179F-C866-EBCB5536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E460218-17D1-4872-B421-44191A44A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5372" y="5327184"/>
            <a:ext cx="6149340" cy="8293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/>
              <a:t>Duomo</a:t>
            </a:r>
          </a:p>
          <a:p>
            <a:r>
              <a:rPr lang="en-US" sz="2800" dirty="0"/>
              <a:t>(Katedra Santa Maria del Fiore)</a:t>
            </a:r>
          </a:p>
        </p:txBody>
      </p:sp>
      <p:pic>
        <p:nvPicPr>
          <p:cNvPr id="31" name="Symbol zastępczy obrazu 30" descr="Obraz zawierający budynek, na wolnym powietrzu, ubrania, scena">
            <a:extLst>
              <a:ext uri="{FF2B5EF4-FFF2-40B4-BE49-F238E27FC236}">
                <a16:creationId xmlns:a16="http://schemas.microsoft.com/office/drawing/2014/main" id="{1BA8C5C3-7E1D-3A2E-4931-923F4D8A0F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849532" y="298209"/>
            <a:ext cx="6172200" cy="4873625"/>
          </a:xfrm>
        </p:spPr>
      </p:pic>
      <p:pic>
        <p:nvPicPr>
          <p:cNvPr id="35" name="Obraz 34" descr="Obraz zawierający budynek, punkt orientacyjny, niebo, na wolnym powietrzu&#10;&#10;Opis wygenerowany automatycznie">
            <a:extLst>
              <a:ext uri="{FF2B5EF4-FFF2-40B4-BE49-F238E27FC236}">
                <a16:creationId xmlns:a16="http://schemas.microsoft.com/office/drawing/2014/main" id="{85F8A9F6-EE96-7E85-084E-48DC5D127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61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osoba, Ludzka twarz, ubrania, ściana&#10;&#10;Opis wygenerowany automatycznie">
            <a:extLst>
              <a:ext uri="{FF2B5EF4-FFF2-40B4-BE49-F238E27FC236}">
                <a16:creationId xmlns:a16="http://schemas.microsoft.com/office/drawing/2014/main" id="{5E21A20C-5092-A022-29E3-591733FADA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0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8" name="Obraz 7" descr="Obraz zawierający na wolnym powietrzu, budynek, samochód, Pojazd lądowy&#10;&#10;Opis wygenerowany automatycznie">
            <a:extLst>
              <a:ext uri="{FF2B5EF4-FFF2-40B4-BE49-F238E27FC236}">
                <a16:creationId xmlns:a16="http://schemas.microsoft.com/office/drawing/2014/main" id="{5B6D323F-E782-A038-B342-4CE71028F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1" r="1" b="20277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753C28-DE80-A3DA-ECB2-3D2AC07FF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l-PL" sz="27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Pożegnanie z Florencją</a:t>
            </a:r>
            <a:endParaRPr lang="en-US" sz="27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4E804FA-BE73-3173-7C3A-46D92389D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138" y="4697298"/>
            <a:ext cx="5040034" cy="14356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3200" dirty="0"/>
              <a:t>Dzień czternasty</a:t>
            </a:r>
          </a:p>
          <a:p>
            <a:pPr algn="ctr"/>
            <a:r>
              <a:rPr lang="pl-PL" sz="2800" dirty="0"/>
              <a:t>Wyjazd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7058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Symbol zastępczy obrazu 5" descr="Obraz zawierający niebo, na wolnym powietrzu, zachód słońca, wieża&#10;&#10;Opis wygenerowany automatycznie">
            <a:extLst>
              <a:ext uri="{FF2B5EF4-FFF2-40B4-BE49-F238E27FC236}">
                <a16:creationId xmlns:a16="http://schemas.microsoft.com/office/drawing/2014/main" id="{706720F7-C3DA-841C-0B47-EDC1621692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r="766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892521D-0389-A08D-326B-2A0B171501BB}"/>
              </a:ext>
            </a:extLst>
          </p:cNvPr>
          <p:cNvSpPr txBox="1"/>
          <p:nvPr/>
        </p:nvSpPr>
        <p:spPr>
          <a:xfrm>
            <a:off x="2087880" y="5349240"/>
            <a:ext cx="7322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>
                <a:solidFill>
                  <a:schemeClr val="bg1"/>
                </a:solidFill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2507873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ubrania, obuwie, osoba, Ludzka twarz&#10;&#10;Opis wygenerowany automatycznie">
            <a:extLst>
              <a:ext uri="{FF2B5EF4-FFF2-40B4-BE49-F238E27FC236}">
                <a16:creationId xmlns:a16="http://schemas.microsoft.com/office/drawing/2014/main" id="{7CAA4222-56A7-1D06-DBC2-BEDBC8F2A5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2" b="11016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6854D49-40F1-3BA5-4189-CC0C76F0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/>
            </a:r>
            <a:br>
              <a:rPr lang="en-US" sz="5200" dirty="0"/>
            </a:br>
            <a:r>
              <a:rPr lang="pl-PL" dirty="0"/>
              <a:t>Dzień drugi</a:t>
            </a:r>
            <a:r>
              <a:rPr lang="en-US" sz="5200" dirty="0"/>
              <a:t/>
            </a:r>
            <a:br>
              <a:rPr lang="en-US" sz="5200" dirty="0"/>
            </a:br>
            <a:r>
              <a:rPr lang="en-US" sz="2800" dirty="0" err="1"/>
              <a:t>Przed</a:t>
            </a:r>
            <a:r>
              <a:rPr lang="en-US" sz="2800" dirty="0"/>
              <a:t> </a:t>
            </a:r>
            <a:r>
              <a:rPr lang="en-US" sz="2800" dirty="0" err="1"/>
              <a:t>naszą</a:t>
            </a:r>
            <a:r>
              <a:rPr lang="en-US" sz="2800" dirty="0"/>
              <a:t> </a:t>
            </a:r>
            <a:r>
              <a:rPr lang="en-US" sz="2800" dirty="0" err="1"/>
              <a:t>szkołą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487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ubrania, w pomieszczeniu, ściana, osoba&#10;&#10;Opis wygenerowany automatycznie">
            <a:extLst>
              <a:ext uri="{FF2B5EF4-FFF2-40B4-BE49-F238E27FC236}">
                <a16:creationId xmlns:a16="http://schemas.microsoft.com/office/drawing/2014/main" id="{97843834-D68C-F3B8-9D96-CF589172F6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4" b="23404"/>
          <a:stretch/>
        </p:blipFill>
        <p:spPr>
          <a:xfrm>
            <a:off x="1" y="10"/>
            <a:ext cx="5947085" cy="428467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82FB0A8-236B-40B4-84CF-69D53AFA7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560431"/>
            <a:ext cx="3822189" cy="561653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pl-PL" sz="3200" dirty="0"/>
          </a:p>
          <a:p>
            <a:r>
              <a:rPr lang="pl-PL" sz="2800" dirty="0"/>
              <a:t>Początek </a:t>
            </a:r>
            <a:r>
              <a:rPr lang="en-US" sz="2800" dirty="0" err="1"/>
              <a:t>zajęć</a:t>
            </a:r>
            <a:r>
              <a:rPr lang="pl-PL" sz="2800" dirty="0"/>
              <a:t> w szkole językowej</a:t>
            </a:r>
            <a:endParaRPr lang="en-US" sz="2800" dirty="0"/>
          </a:p>
        </p:txBody>
      </p:sp>
      <p:pic>
        <p:nvPicPr>
          <p:cNvPr id="2" name="Obraz 1" descr="Obraz zawierający ubrania, osoba, Ludzka twarz, ściana&#10;&#10;Opis wygenerowany automatycznie">
            <a:extLst>
              <a:ext uri="{FF2B5EF4-FFF2-40B4-BE49-F238E27FC236}">
                <a16:creationId xmlns:a16="http://schemas.microsoft.com/office/drawing/2014/main" id="{73FAB991-1416-D8AB-49AD-1B5EFBA65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072" y="2362653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11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3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ubrania, osoba, ściana, Ludzka twarz&#10;&#10;Opis wygenerowany automatycznie">
            <a:extLst>
              <a:ext uri="{FF2B5EF4-FFF2-40B4-BE49-F238E27FC236}">
                <a16:creationId xmlns:a16="http://schemas.microsoft.com/office/drawing/2014/main" id="{51765DF0-0AD8-ABCA-D608-BC918B270D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r="3287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14" name="Obraz 13" descr="Obraz zawierający w pomieszczeniu, stół, ubrania, ściana&#10;&#10;Opis wygenerowany automatycznie">
            <a:extLst>
              <a:ext uri="{FF2B5EF4-FFF2-40B4-BE49-F238E27FC236}">
                <a16:creationId xmlns:a16="http://schemas.microsoft.com/office/drawing/2014/main" id="{4F079247-2A5D-DE68-0471-0EDCABD59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41" name="Freeform: Shape 25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27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18F40A6-938A-2C7C-2981-0844014F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kern="1200" dirty="0" err="1">
                <a:latin typeface="+mj-lt"/>
                <a:ea typeface="+mj-ea"/>
                <a:cs typeface="+mj-cs"/>
              </a:rPr>
              <a:t>Rozpoczęcie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zajęć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z </a:t>
            </a:r>
            <a:r>
              <a:rPr lang="en-US" sz="2800" dirty="0" err="1"/>
              <a:t>języka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angielskiego</a:t>
            </a:r>
            <a:endParaRPr lang="en-US" sz="2800" kern="1200" dirty="0">
              <a:latin typeface="+mj-lt"/>
            </a:endParaRPr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3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159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Obraz zawierający na wolnym powietrzu, okno, roślina, niebo&#10;&#10;Opis wygenerowany automatycznie">
            <a:extLst>
              <a:ext uri="{FF2B5EF4-FFF2-40B4-BE49-F238E27FC236}">
                <a16:creationId xmlns:a16="http://schemas.microsoft.com/office/drawing/2014/main" id="{77A33E53-44D1-A92C-2DB2-90D79AA6283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6" r="1" b="20582"/>
          <a:stretch/>
        </p:blipFill>
        <p:spPr>
          <a:xfrm>
            <a:off x="4976813" y="0"/>
            <a:ext cx="7215187" cy="685800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D37C2CE-2542-5AAF-6AF0-3C8FEE1549CA}"/>
              </a:ext>
            </a:extLst>
          </p:cNvPr>
          <p:cNvSpPr txBox="1"/>
          <p:nvPr/>
        </p:nvSpPr>
        <p:spPr>
          <a:xfrm>
            <a:off x="783708" y="456276"/>
            <a:ext cx="4391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Nasza wspaniała nauczycielka </a:t>
            </a:r>
            <a:r>
              <a:rPr lang="pl-PL" sz="2800" dirty="0" err="1"/>
              <a:t>Sheila</a:t>
            </a:r>
            <a:endParaRPr lang="pl-PL" sz="2800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CC5FF366-C6BE-2168-B9A0-460AFF738C15}"/>
              </a:ext>
            </a:extLst>
          </p:cNvPr>
          <p:cNvSpPr txBox="1"/>
          <p:nvPr/>
        </p:nvSpPr>
        <p:spPr>
          <a:xfrm>
            <a:off x="6027420" y="99060"/>
            <a:ext cx="3116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Widok z okna klasy</a:t>
            </a:r>
          </a:p>
        </p:txBody>
      </p:sp>
      <p:pic>
        <p:nvPicPr>
          <p:cNvPr id="2" name="Obraz 1" descr="Obraz zawierający ubrania, osoba, w pomieszczeniu, ściana&#10;&#10;Opis wygenerowany automatycznie">
            <a:extLst>
              <a:ext uri="{FF2B5EF4-FFF2-40B4-BE49-F238E27FC236}">
                <a16:creationId xmlns:a16="http://schemas.microsoft.com/office/drawing/2014/main" id="{FF8BA0BD-78B3-1DC6-1535-453382BFE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58505" y="2141246"/>
            <a:ext cx="4976733" cy="412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00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0866994-0DC5-63C7-8678-1C8690222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3200" dirty="0"/>
              <a:t>Po zajęciach</a:t>
            </a:r>
          </a:p>
          <a:p>
            <a:r>
              <a:rPr lang="pl-PL" sz="3200" dirty="0"/>
              <a:t>wspólne wyjście na miasto</a:t>
            </a:r>
            <a:endParaRPr lang="en-US" sz="3200" dirty="0"/>
          </a:p>
        </p:txBody>
      </p:sp>
      <p:pic>
        <p:nvPicPr>
          <p:cNvPr id="6" name="Symbol zastępczy obrazu 5" descr="Obraz zawierający ubrania, na wolnym powietrzu, obuwie, osoba&#10;&#10;Opis wygenerowany automatycznie">
            <a:extLst>
              <a:ext uri="{FF2B5EF4-FFF2-40B4-BE49-F238E27FC236}">
                <a16:creationId xmlns:a16="http://schemas.microsoft.com/office/drawing/2014/main" id="{4F91ABFA-385A-2D3F-B8FE-55323096D6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1" r="-1" b="1329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689914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Europass Template">
  <a:themeElements>
    <a:clrScheme name="Europass">
      <a:dk1>
        <a:srgbClr val="000000"/>
      </a:dk1>
      <a:lt1>
        <a:srgbClr val="FFFFFF"/>
      </a:lt1>
      <a:dk2>
        <a:srgbClr val="1E4157"/>
      </a:dk2>
      <a:lt2>
        <a:srgbClr val="EFEBE8"/>
      </a:lt2>
      <a:accent1>
        <a:srgbClr val="149191"/>
      </a:accent1>
      <a:accent2>
        <a:srgbClr val="F07F23"/>
      </a:accent2>
      <a:accent3>
        <a:srgbClr val="346C90"/>
      </a:accent3>
      <a:accent4>
        <a:srgbClr val="F2AC21"/>
      </a:accent4>
      <a:accent5>
        <a:srgbClr val="1AC11A"/>
      </a:accent5>
      <a:accent6>
        <a:srgbClr val="254AA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1296</Words>
  <Application>Microsoft Office PowerPoint</Application>
  <PresentationFormat>Panoramiczny</PresentationFormat>
  <Paragraphs>99</Paragraphs>
  <Slides>41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41</vt:i4>
      </vt:variant>
    </vt:vector>
  </HeadingPairs>
  <TitlesOfParts>
    <vt:vector size="50" baseType="lpstr">
      <vt:lpstr>Aptos</vt:lpstr>
      <vt:lpstr>Aptos Display</vt:lpstr>
      <vt:lpstr>Arial</vt:lpstr>
      <vt:lpstr>Bitter</vt:lpstr>
      <vt:lpstr>Calibri</vt:lpstr>
      <vt:lpstr>Helvetica Neue</vt:lpstr>
      <vt:lpstr>Motyw pakietu Office</vt:lpstr>
      <vt:lpstr>1_Motyw pakietu Office</vt:lpstr>
      <vt:lpstr>Europass Template</vt:lpstr>
      <vt:lpstr> </vt:lpstr>
      <vt:lpstr>Dzień pierwszy (niedziela 10.11) Przelot do Florencji</vt:lpstr>
      <vt:lpstr>Prezentacja programu PowerPoint</vt:lpstr>
      <vt:lpstr>Prezentacja programu PowerPoint</vt:lpstr>
      <vt:lpstr> Dzień drugi Przed naszą szkołą</vt:lpstr>
      <vt:lpstr>Prezentacja programu PowerPoint</vt:lpstr>
      <vt:lpstr>Rozpoczęcie zajęć z języka angielskiego</vt:lpstr>
      <vt:lpstr>Prezentacja programu PowerPoint</vt:lpstr>
      <vt:lpstr>Prezentacja programu PowerPoint</vt:lpstr>
      <vt:lpstr>Prezentacja programu PowerPoint</vt:lpstr>
      <vt:lpstr>Prezentacja programu PowerPoint</vt:lpstr>
      <vt:lpstr>Dzień trzeci</vt:lpstr>
      <vt:lpstr>Prezentacja programu PowerPoint</vt:lpstr>
      <vt:lpstr>Dzień czwarty</vt:lpstr>
      <vt:lpstr>,,Narodziny Wenus’’  Botticellego ,,Meduza’’  Caravaggia Sala z dziełami Leonarda Da Vinci</vt:lpstr>
      <vt:lpstr>Prezentacja programu PowerPoint</vt:lpstr>
      <vt:lpstr>Dzień szósty</vt:lpstr>
      <vt:lpstr>Prezentacja programu PowerPoint</vt:lpstr>
      <vt:lpstr>Prezentacja programu PowerPoint</vt:lpstr>
      <vt:lpstr>Art as therapy: self-expression and special needs in art education</vt:lpstr>
      <vt:lpstr>Dni od dziewiątego - do trzynastego. Uczymy się jak wykorzystać sztukę w terapii osób ze specjalnymi potrzebami. </vt:lpstr>
      <vt:lpstr>Sztuka </vt:lpstr>
      <vt:lpstr>Prezentacja programu PowerPoint</vt:lpstr>
      <vt:lpstr>ESTETYKA</vt:lpstr>
      <vt:lpstr>Prezentacja programu PowerPoint</vt:lpstr>
      <vt:lpstr>ZJAWISKO ARTYSTYCZNE</vt:lpstr>
      <vt:lpstr>Kreatywność</vt:lpstr>
      <vt:lpstr>Pochłonięci arteterapią</vt:lpstr>
      <vt:lpstr>Terapia sztuką ( Art therapy)</vt:lpstr>
      <vt:lpstr>Prezentacja programu PowerPoint</vt:lpstr>
      <vt:lpstr>Sztuka jako terapia (Art as therapy)</vt:lpstr>
      <vt:lpstr>Prezentacja programu PowerPoint</vt:lpstr>
      <vt:lpstr>Pozytywne efekty działalności artystycznej</vt:lpstr>
      <vt:lpstr>Prezentacja programu PowerPoint</vt:lpstr>
      <vt:lpstr>Myślenie twórcze</vt:lpstr>
      <vt:lpstr>Prezentacja programu PowerPoint</vt:lpstr>
      <vt:lpstr>Prezentacja programu PowerPoint</vt:lpstr>
      <vt:lpstr>Prezentacja programu PowerPoint</vt:lpstr>
      <vt:lpstr>Prezentacja programu PowerPoint</vt:lpstr>
      <vt:lpstr>Pożegnanie z Florencją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Maciej Popławski</dc:creator>
  <cp:lastModifiedBy>user domenowy</cp:lastModifiedBy>
  <cp:revision>145</cp:revision>
  <dcterms:created xsi:type="dcterms:W3CDTF">2024-12-07T10:19:35Z</dcterms:created>
  <dcterms:modified xsi:type="dcterms:W3CDTF">2025-03-03T08:55:57Z</dcterms:modified>
</cp:coreProperties>
</file>