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667800" y="640080"/>
            <a:ext cx="2799720" cy="24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000000"/>
                </a:solidFill>
                <a:latin typeface="comic"/>
              </a:rPr>
              <a:t>SZKOLENIE NA MALCIE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67800" y="3760560"/>
            <a:ext cx="2799720" cy="24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561"/>
              </a:spcBef>
            </a:pPr>
            <a:r>
              <a:rPr lang="pl-PL" sz="2800" b="0" strike="noStrike" spc="-1">
                <a:solidFill>
                  <a:srgbClr val="8B8B8B"/>
                </a:solidFill>
                <a:latin typeface="Calibri"/>
              </a:rPr>
              <a:t>Erasmus+  </a:t>
            </a:r>
            <a:endParaRPr lang="pl-PL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pl-PL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pl-PL" sz="2000" b="0" strike="noStrike" spc="-1">
                <a:solidFill>
                  <a:srgbClr val="8B8B8B"/>
                </a:solidFill>
                <a:latin typeface="Calibri"/>
                <a:ea typeface="Calibri"/>
              </a:rPr>
              <a:t>3-7 marca 2025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pl-PL" sz="2000" b="0" strike="noStrike" spc="-1">
                <a:solidFill>
                  <a:srgbClr val="8B8B8B"/>
                </a:solidFill>
                <a:latin typeface="Calibri"/>
                <a:ea typeface="Calibri"/>
              </a:rPr>
              <a:t>Poradnia Psychologiczno-Pedagogiczna nr 7 w Warszawie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667800" y="4409280"/>
            <a:ext cx="2605320" cy="17640"/>
          </a:xfrm>
          <a:custGeom>
            <a:avLst/>
            <a:gdLst/>
            <a:ahLst/>
            <a:cxnLst/>
            <a:rect l="l" t="t" r="r" b="b"/>
            <a:pathLst>
              <a:path w="2606040" h="18288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28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0" name="Picture 4"/>
          <p:cNvPicPr/>
          <p:nvPr/>
        </p:nvPicPr>
        <p:blipFill>
          <a:blip r:embed="rId2"/>
          <a:srcRect l="11917" r="31663"/>
          <a:stretch/>
        </p:blipFill>
        <p:spPr>
          <a:xfrm>
            <a:off x="3983760" y="0"/>
            <a:ext cx="51584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Bookman Old Style"/>
                <a:ea typeface="Calibri"/>
              </a:rPr>
              <a:t>Aktywne poznawanie kultury i przyrody w międzynarodowej grupie –cd- BALKONY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129" name="Symbol zastępczy zawartości 3"/>
          <p:cNvPicPr/>
          <p:nvPr/>
        </p:nvPicPr>
        <p:blipFill>
          <a:blip r:embed="rId2"/>
          <a:stretch/>
        </p:blipFill>
        <p:spPr>
          <a:xfrm>
            <a:off x="461520" y="1413360"/>
            <a:ext cx="1824120" cy="4114080"/>
          </a:xfrm>
          <a:prstGeom prst="rect">
            <a:avLst/>
          </a:prstGeom>
          <a:ln>
            <a:noFill/>
          </a:ln>
        </p:spPr>
      </p:pic>
      <p:pic>
        <p:nvPicPr>
          <p:cNvPr id="130" name="Obraz 4"/>
          <p:cNvPicPr/>
          <p:nvPr/>
        </p:nvPicPr>
        <p:blipFill>
          <a:blip r:embed="rId3"/>
          <a:stretch/>
        </p:blipFill>
        <p:spPr>
          <a:xfrm>
            <a:off x="2496600" y="1420200"/>
            <a:ext cx="2671920" cy="4120920"/>
          </a:xfrm>
          <a:prstGeom prst="rect">
            <a:avLst/>
          </a:prstGeom>
          <a:ln>
            <a:noFill/>
          </a:ln>
        </p:spPr>
      </p:pic>
      <p:pic>
        <p:nvPicPr>
          <p:cNvPr id="131" name="Obraz 6"/>
          <p:cNvPicPr/>
          <p:nvPr/>
        </p:nvPicPr>
        <p:blipFill>
          <a:blip r:embed="rId4"/>
          <a:stretch/>
        </p:blipFill>
        <p:spPr>
          <a:xfrm>
            <a:off x="5313960" y="1408680"/>
            <a:ext cx="3353400" cy="412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628560" y="548640"/>
            <a:ext cx="2854800" cy="22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Bookman Old Style"/>
                <a:ea typeface="Calibri"/>
              </a:rPr>
              <a:t>Aktywne poznawanie kultury i przyrody w międzynarodowej grupie –cd – KONIEC KARNAWAŁU</a:t>
            </a:r>
            <a:endParaRPr lang="pl-PL" sz="2200" b="0" strike="noStrike" spc="-1">
              <a:latin typeface="Arial"/>
            </a:endParaRPr>
          </a:p>
        </p:txBody>
      </p:sp>
      <p:pic>
        <p:nvPicPr>
          <p:cNvPr id="134" name="Symbol zastępczy zawartości 4"/>
          <p:cNvPicPr/>
          <p:nvPr/>
        </p:nvPicPr>
        <p:blipFill>
          <a:blip r:embed="rId2"/>
          <a:stretch/>
        </p:blipFill>
        <p:spPr>
          <a:xfrm>
            <a:off x="874800" y="2962440"/>
            <a:ext cx="2356560" cy="3142440"/>
          </a:xfrm>
          <a:prstGeom prst="rect">
            <a:avLst/>
          </a:prstGeom>
          <a:ln>
            <a:noFill/>
          </a:ln>
        </p:spPr>
      </p:pic>
      <p:pic>
        <p:nvPicPr>
          <p:cNvPr id="135" name="Symbol zastępczy zawartości 3"/>
          <p:cNvPicPr/>
          <p:nvPr/>
        </p:nvPicPr>
        <p:blipFill>
          <a:blip r:embed="rId3"/>
          <a:srcRect b="4507"/>
          <a:stretch/>
        </p:blipFill>
        <p:spPr>
          <a:xfrm>
            <a:off x="3757680" y="0"/>
            <a:ext cx="538560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473040" y="643320"/>
            <a:ext cx="2920680" cy="184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700" b="0" strike="noStrike" spc="-1">
                <a:solidFill>
                  <a:srgbClr val="000000"/>
                </a:solidFill>
                <a:latin typeface="Calibri"/>
              </a:rPr>
              <a:t>Czwartek 06.03.2025</a:t>
            </a:r>
            <a:endParaRPr lang="pl-PL" sz="47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80240" y="2659320"/>
            <a:ext cx="2674080" cy="17640"/>
          </a:xfrm>
          <a:custGeom>
            <a:avLst/>
            <a:gdLst/>
            <a:ahLst/>
            <a:cxnLst/>
            <a:rect l="l" t="t" r="r" b="b"/>
            <a:pathLst>
              <a:path w="2674620" h="18288">
                <a:moveTo>
                  <a:pt x="0" y="0"/>
                </a:moveTo>
                <a:cubicBezTo>
                  <a:pt x="223686" y="-27283"/>
                  <a:pt x="416037" y="8041"/>
                  <a:pt x="641909" y="0"/>
                </a:cubicBezTo>
                <a:cubicBezTo>
                  <a:pt x="867781" y="-8041"/>
                  <a:pt x="1125885" y="15252"/>
                  <a:pt x="1337310" y="0"/>
                </a:cubicBezTo>
                <a:cubicBezTo>
                  <a:pt x="1548735" y="-15252"/>
                  <a:pt x="1809020" y="-2338"/>
                  <a:pt x="1979219" y="0"/>
                </a:cubicBezTo>
                <a:cubicBezTo>
                  <a:pt x="2149418" y="2338"/>
                  <a:pt x="2403746" y="-23101"/>
                  <a:pt x="2674620" y="0"/>
                </a:cubicBezTo>
                <a:cubicBezTo>
                  <a:pt x="2674874" y="6173"/>
                  <a:pt x="2674321" y="9417"/>
                  <a:pt x="2674620" y="18288"/>
                </a:cubicBezTo>
                <a:cubicBezTo>
                  <a:pt x="2384204" y="39407"/>
                  <a:pt x="2124794" y="9377"/>
                  <a:pt x="1952473" y="18288"/>
                </a:cubicBezTo>
                <a:cubicBezTo>
                  <a:pt x="1780152" y="27199"/>
                  <a:pt x="1469502" y="9163"/>
                  <a:pt x="1257071" y="18288"/>
                </a:cubicBezTo>
                <a:cubicBezTo>
                  <a:pt x="1044640" y="27413"/>
                  <a:pt x="886842" y="49997"/>
                  <a:pt x="615163" y="18288"/>
                </a:cubicBezTo>
                <a:cubicBezTo>
                  <a:pt x="343484" y="-13421"/>
                  <a:pt x="280198" y="10146"/>
                  <a:pt x="0" y="18288"/>
                </a:cubicBezTo>
                <a:cubicBezTo>
                  <a:pt x="569" y="10806"/>
                  <a:pt x="-314" y="7671"/>
                  <a:pt x="0" y="0"/>
                </a:cubicBezTo>
                <a:close/>
                <a:moveTo>
                  <a:pt x="0" y="0"/>
                </a:moveTo>
                <a:cubicBezTo>
                  <a:pt x="231855" y="-1293"/>
                  <a:pt x="402066" y="-28662"/>
                  <a:pt x="668655" y="0"/>
                </a:cubicBezTo>
                <a:cubicBezTo>
                  <a:pt x="935244" y="28662"/>
                  <a:pt x="1178759" y="24409"/>
                  <a:pt x="1364056" y="0"/>
                </a:cubicBezTo>
                <a:cubicBezTo>
                  <a:pt x="1549353" y="-24409"/>
                  <a:pt x="1706883" y="-9273"/>
                  <a:pt x="2005965" y="0"/>
                </a:cubicBezTo>
                <a:cubicBezTo>
                  <a:pt x="2305047" y="9273"/>
                  <a:pt x="2446507" y="-22114"/>
                  <a:pt x="2674620" y="0"/>
                </a:cubicBezTo>
                <a:cubicBezTo>
                  <a:pt x="2674290" y="6753"/>
                  <a:pt x="2674363" y="10653"/>
                  <a:pt x="2674620" y="18288"/>
                </a:cubicBezTo>
                <a:cubicBezTo>
                  <a:pt x="2376619" y="8269"/>
                  <a:pt x="2249009" y="47455"/>
                  <a:pt x="1979219" y="18288"/>
                </a:cubicBezTo>
                <a:cubicBezTo>
                  <a:pt x="1709429" y="-10879"/>
                  <a:pt x="1513733" y="36040"/>
                  <a:pt x="1364056" y="18288"/>
                </a:cubicBezTo>
                <a:cubicBezTo>
                  <a:pt x="1214379" y="536"/>
                  <a:pt x="982991" y="18989"/>
                  <a:pt x="748894" y="18288"/>
                </a:cubicBezTo>
                <a:cubicBezTo>
                  <a:pt x="514797" y="17587"/>
                  <a:pt x="177151" y="-5811"/>
                  <a:pt x="0" y="18288"/>
                </a:cubicBezTo>
                <a:cubicBezTo>
                  <a:pt x="-751" y="13461"/>
                  <a:pt x="911" y="74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40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4"/>
          <p:cNvSpPr/>
          <p:nvPr/>
        </p:nvSpPr>
        <p:spPr>
          <a:xfrm>
            <a:off x="473040" y="2807280"/>
            <a:ext cx="2921040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-</a:t>
            </a:r>
            <a:r>
              <a:rPr lang="pl-PL" sz="1800" b="0" strike="noStrike" spc="-1">
                <a:solidFill>
                  <a:srgbClr val="000000"/>
                </a:solidFill>
                <a:latin typeface="Bookman Old Style"/>
              </a:rPr>
              <a:t> Joga w Parku Narodowym Salini</a:t>
            </a:r>
            <a:endParaRPr lang="pl-PL" sz="1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Bookman Old Style"/>
              </a:rPr>
              <a:t>- Mindful eating (rodzynki)</a:t>
            </a:r>
            <a:endParaRPr lang="pl-PL" sz="1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Bookman Old Style"/>
              </a:rPr>
              <a:t>- Techniki oddechowe (4-7-8, przeponowe)</a:t>
            </a:r>
            <a:endParaRPr lang="pl-PL" sz="1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Bookman Old Style"/>
              </a:rPr>
              <a:t>- Muzyka relaksacyjna i praktyka wdzięczności</a:t>
            </a:r>
            <a:endParaRPr lang="pl-PL" sz="1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Bookman Old Style"/>
              </a:rPr>
              <a:t>- Origami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140" name="Obraz 4"/>
          <p:cNvPicPr/>
          <p:nvPr/>
        </p:nvPicPr>
        <p:blipFill>
          <a:blip r:embed="rId2"/>
          <a:stretch/>
        </p:blipFill>
        <p:spPr>
          <a:xfrm>
            <a:off x="3744360" y="343080"/>
            <a:ext cx="2324160" cy="3099240"/>
          </a:xfrm>
          <a:prstGeom prst="rect">
            <a:avLst/>
          </a:prstGeom>
          <a:ln>
            <a:noFill/>
          </a:ln>
        </p:spPr>
      </p:pic>
      <p:pic>
        <p:nvPicPr>
          <p:cNvPr id="141" name="Obraz 5"/>
          <p:cNvPicPr/>
          <p:nvPr/>
        </p:nvPicPr>
        <p:blipFill>
          <a:blip r:embed="rId3"/>
          <a:stretch/>
        </p:blipFill>
        <p:spPr>
          <a:xfrm>
            <a:off x="6185880" y="375120"/>
            <a:ext cx="2838600" cy="2220840"/>
          </a:xfrm>
          <a:prstGeom prst="rect">
            <a:avLst/>
          </a:prstGeom>
          <a:ln>
            <a:noFill/>
          </a:ln>
        </p:spPr>
      </p:pic>
      <p:pic>
        <p:nvPicPr>
          <p:cNvPr id="142" name="Obraz 6"/>
          <p:cNvPicPr/>
          <p:nvPr/>
        </p:nvPicPr>
        <p:blipFill>
          <a:blip r:embed="rId4"/>
          <a:stretch/>
        </p:blipFill>
        <p:spPr>
          <a:xfrm>
            <a:off x="3744360" y="3994920"/>
            <a:ext cx="2324160" cy="1998720"/>
          </a:xfrm>
          <a:prstGeom prst="rect">
            <a:avLst/>
          </a:prstGeom>
          <a:ln>
            <a:noFill/>
          </a:ln>
        </p:spPr>
      </p:pic>
      <p:pic>
        <p:nvPicPr>
          <p:cNvPr id="143" name="Obraz 3"/>
          <p:cNvPicPr/>
          <p:nvPr/>
        </p:nvPicPr>
        <p:blipFill>
          <a:blip r:embed="rId5"/>
          <a:stretch/>
        </p:blipFill>
        <p:spPr>
          <a:xfrm>
            <a:off x="6185880" y="3162960"/>
            <a:ext cx="2838600" cy="283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Obraz 4"/>
          <p:cNvPicPr/>
          <p:nvPr/>
        </p:nvPicPr>
        <p:blipFill>
          <a:blip r:embed="rId2"/>
          <a:srcRect l="14008" r="5236"/>
          <a:stretch/>
        </p:blipFill>
        <p:spPr>
          <a:xfrm>
            <a:off x="6396840" y="0"/>
            <a:ext cx="2746440" cy="3400920"/>
          </a:xfrm>
          <a:prstGeom prst="rect">
            <a:avLst/>
          </a:prstGeom>
          <a:ln>
            <a:noFill/>
          </a:ln>
        </p:spPr>
      </p:pic>
      <p:pic>
        <p:nvPicPr>
          <p:cNvPr id="146" name="Obraz 3"/>
          <p:cNvPicPr/>
          <p:nvPr/>
        </p:nvPicPr>
        <p:blipFill>
          <a:blip r:embed="rId3"/>
          <a:srcRect l="2828" r="6376"/>
          <a:stretch/>
        </p:blipFill>
        <p:spPr>
          <a:xfrm>
            <a:off x="3836520" y="0"/>
            <a:ext cx="3087720" cy="3400920"/>
          </a:xfrm>
          <a:prstGeom prst="rect">
            <a:avLst/>
          </a:prstGeom>
          <a:ln>
            <a:noFill/>
          </a:ln>
        </p:spPr>
      </p:pic>
      <p:pic>
        <p:nvPicPr>
          <p:cNvPr id="147" name="Obraz 6"/>
          <p:cNvPicPr/>
          <p:nvPr/>
        </p:nvPicPr>
        <p:blipFill>
          <a:blip r:embed="rId4"/>
          <a:srcRect b="11846"/>
          <a:stretch/>
        </p:blipFill>
        <p:spPr>
          <a:xfrm>
            <a:off x="3876120" y="3456360"/>
            <a:ext cx="5267160" cy="340092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0" y="0"/>
            <a:ext cx="4448880" cy="6857280"/>
          </a:xfrm>
          <a:custGeom>
            <a:avLst/>
            <a:gdLst/>
            <a:ahLst/>
            <a:cxnLst/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EFEFEF"/>
            </a:solidFill>
            <a:round/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0" y="0"/>
            <a:ext cx="4440960" cy="6857280"/>
          </a:xfrm>
          <a:custGeom>
            <a:avLst/>
            <a:gdLst/>
            <a:ahLst/>
            <a:cxnLst/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4"/>
          <p:cNvSpPr/>
          <p:nvPr/>
        </p:nvSpPr>
        <p:spPr>
          <a:xfrm>
            <a:off x="335880" y="685800"/>
            <a:ext cx="36910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000" b="0" strike="noStrike" spc="-1">
                <a:solidFill>
                  <a:srgbClr val="000000"/>
                </a:solidFill>
                <a:latin typeface="Calibri"/>
              </a:rPr>
              <a:t>Piątek 07.03.2025</a:t>
            </a:r>
            <a:endParaRPr lang="pl-PL" sz="3000" b="0" strike="noStrike" spc="-1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0" y="1017000"/>
            <a:ext cx="95400" cy="65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6"/>
          <p:cNvSpPr/>
          <p:nvPr/>
        </p:nvSpPr>
        <p:spPr>
          <a:xfrm>
            <a:off x="329040" y="2089800"/>
            <a:ext cx="3727080" cy="1764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7"/>
          <p:cNvSpPr/>
          <p:nvPr/>
        </p:nvSpPr>
        <p:spPr>
          <a:xfrm>
            <a:off x="335880" y="2514600"/>
            <a:ext cx="3691080" cy="36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700" b="0" strike="noStrike" spc="-1">
                <a:solidFill>
                  <a:srgbClr val="000000"/>
                </a:solidFill>
                <a:latin typeface="Bookman Old Style"/>
              </a:rPr>
              <a:t>- Projekty grupowe</a:t>
            </a:r>
            <a:endParaRPr lang="pl-PL" sz="17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700" b="0" strike="noStrike" spc="-1">
                <a:solidFill>
                  <a:srgbClr val="000000"/>
                </a:solidFill>
                <a:latin typeface="Bookman Old Style"/>
              </a:rPr>
              <a:t>- Tai-Chi, śmiechoterapia</a:t>
            </a:r>
            <a:endParaRPr lang="pl-PL" sz="17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700" b="0" strike="noStrike" spc="-1">
                <a:solidFill>
                  <a:srgbClr val="000000"/>
                </a:solidFill>
                <a:latin typeface="Bookman Old Style"/>
              </a:rPr>
              <a:t>- Box breathing, origami</a:t>
            </a:r>
            <a:endParaRPr lang="pl-PL" sz="17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700" b="0" strike="noStrike" spc="-1">
                <a:solidFill>
                  <a:srgbClr val="000000"/>
                </a:solidFill>
                <a:latin typeface="Bookman Old Style"/>
              </a:rPr>
              <a:t>- Podsumowanie wg 8 wymiarów dobrostanu</a:t>
            </a:r>
            <a:endParaRPr lang="pl-PL" sz="17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700" b="0" strike="noStrike" spc="-1">
                <a:solidFill>
                  <a:srgbClr val="000000"/>
                </a:solidFill>
                <a:latin typeface="Bookman Old Style"/>
              </a:rPr>
              <a:t>- Certyfikaty uczestnictwa</a:t>
            </a:r>
            <a:endParaRPr lang="pl-PL" sz="17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Podsumowanie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57200" y="4437360"/>
            <a:ext cx="8228880" cy="21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Integracja zespołu i wymiana doświadczeń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Rozwój kompetencji osobistych i zawodowych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Poznanie nowych metod wspierających dobrostan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Wzbogacenie wiedzy o kulturze Malty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Obraz 5"/>
          <p:cNvPicPr/>
          <p:nvPr/>
        </p:nvPicPr>
        <p:blipFill>
          <a:blip r:embed="rId2"/>
          <a:srcRect l="14055" r="712"/>
          <a:stretch/>
        </p:blipFill>
        <p:spPr>
          <a:xfrm>
            <a:off x="2683080" y="0"/>
            <a:ext cx="3733920" cy="3400920"/>
          </a:xfrm>
          <a:prstGeom prst="rect">
            <a:avLst/>
          </a:prstGeom>
          <a:ln>
            <a:noFill/>
          </a:ln>
        </p:spPr>
      </p:pic>
      <p:pic>
        <p:nvPicPr>
          <p:cNvPr id="158" name="Symbol zastępczy zawartości 3"/>
          <p:cNvPicPr/>
          <p:nvPr/>
        </p:nvPicPr>
        <p:blipFill>
          <a:blip r:embed="rId3"/>
          <a:srcRect t="20451" r="4" b="1704"/>
          <a:stretch/>
        </p:blipFill>
        <p:spPr>
          <a:xfrm>
            <a:off x="5866920" y="3456360"/>
            <a:ext cx="3276360" cy="3400920"/>
          </a:xfrm>
          <a:prstGeom prst="rect">
            <a:avLst/>
          </a:prstGeom>
          <a:ln>
            <a:noFill/>
          </a:ln>
        </p:spPr>
      </p:pic>
      <p:pic>
        <p:nvPicPr>
          <p:cNvPr id="159" name="Obraz 6"/>
          <p:cNvPicPr/>
          <p:nvPr/>
        </p:nvPicPr>
        <p:blipFill>
          <a:blip r:embed="rId4"/>
          <a:srcRect l="5787"/>
          <a:stretch/>
        </p:blipFill>
        <p:spPr>
          <a:xfrm>
            <a:off x="2722680" y="3456360"/>
            <a:ext cx="3693240" cy="340092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0" y="0"/>
            <a:ext cx="3297240" cy="6857280"/>
          </a:xfrm>
          <a:custGeom>
            <a:avLst/>
            <a:gdLst/>
            <a:ahLst/>
            <a:cxnLst/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EFEFEF"/>
            </a:solidFill>
            <a:round/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0" y="0"/>
            <a:ext cx="3289320" cy="6857280"/>
          </a:xfrm>
          <a:custGeom>
            <a:avLst/>
            <a:gdLst/>
            <a:ahLst/>
            <a:cxnLst/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329040" y="1508760"/>
            <a:ext cx="2571120" cy="28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500" b="0" strike="noStrike" spc="-1">
                <a:solidFill>
                  <a:srgbClr val="000000"/>
                </a:solidFill>
                <a:latin typeface="Calibri"/>
              </a:rPr>
              <a:t>Poznajemy Maltańskie przysmaki</a:t>
            </a:r>
            <a:endParaRPr lang="pl-PL" sz="3500" b="0" strike="noStrike" spc="-1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 rot="5400000">
            <a:off x="558360" y="434520"/>
            <a:ext cx="145440" cy="5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Obraz 7"/>
          <p:cNvPicPr/>
          <p:nvPr/>
        </p:nvPicPr>
        <p:blipFill>
          <a:blip r:embed="rId5"/>
          <a:srcRect b="21747"/>
          <a:stretch/>
        </p:blipFill>
        <p:spPr>
          <a:xfrm>
            <a:off x="5883840" y="0"/>
            <a:ext cx="3259440" cy="3400920"/>
          </a:xfrm>
          <a:prstGeom prst="rect">
            <a:avLst/>
          </a:prstGeom>
          <a:ln>
            <a:noFill/>
          </a:ln>
        </p:spPr>
      </p:pic>
      <p:sp>
        <p:nvSpPr>
          <p:cNvPr id="165" name="CustomShape 6"/>
          <p:cNvSpPr/>
          <p:nvPr/>
        </p:nvSpPr>
        <p:spPr>
          <a:xfrm>
            <a:off x="329040" y="4544640"/>
            <a:ext cx="2560680" cy="1764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Obraz 5"/>
          <p:cNvPicPr/>
          <p:nvPr/>
        </p:nvPicPr>
        <p:blipFill>
          <a:blip r:embed="rId2"/>
          <a:srcRect l="28273" r="19126"/>
          <a:stretch/>
        </p:blipFill>
        <p:spPr>
          <a:xfrm>
            <a:off x="5536080" y="0"/>
            <a:ext cx="3607200" cy="6857280"/>
          </a:xfrm>
          <a:prstGeom prst="rect">
            <a:avLst/>
          </a:prstGeom>
          <a:ln>
            <a:noFill/>
          </a:ln>
        </p:spPr>
      </p:pic>
      <p:pic>
        <p:nvPicPr>
          <p:cNvPr id="168" name="Obraz 4"/>
          <p:cNvPicPr/>
          <p:nvPr/>
        </p:nvPicPr>
        <p:blipFill>
          <a:blip r:embed="rId3"/>
          <a:srcRect l="17658" r="6" b="8"/>
          <a:stretch/>
        </p:blipFill>
        <p:spPr>
          <a:xfrm>
            <a:off x="2352240" y="0"/>
            <a:ext cx="3733920" cy="3400920"/>
          </a:xfrm>
          <a:prstGeom prst="rect">
            <a:avLst/>
          </a:prstGeom>
          <a:ln>
            <a:noFill/>
          </a:ln>
        </p:spPr>
      </p:pic>
      <p:pic>
        <p:nvPicPr>
          <p:cNvPr id="169" name="Symbol zastępczy zawartości 3"/>
          <p:cNvPicPr/>
          <p:nvPr/>
        </p:nvPicPr>
        <p:blipFill>
          <a:blip r:embed="rId4"/>
          <a:srcRect l="14209" r="-6" b="-7"/>
          <a:stretch/>
        </p:blipFill>
        <p:spPr>
          <a:xfrm>
            <a:off x="2392200" y="3456360"/>
            <a:ext cx="3693240" cy="340092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0" y="0"/>
            <a:ext cx="2958480" cy="6857280"/>
          </a:xfrm>
          <a:custGeom>
            <a:avLst/>
            <a:gdLst/>
            <a:ahLst/>
            <a:cxnLst/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EFEFEF"/>
            </a:solidFill>
            <a:round/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"/>
          <p:cNvSpPr/>
          <p:nvPr/>
        </p:nvSpPr>
        <p:spPr>
          <a:xfrm>
            <a:off x="0" y="0"/>
            <a:ext cx="2951640" cy="6857280"/>
          </a:xfrm>
          <a:custGeom>
            <a:avLst/>
            <a:gdLst/>
            <a:ahLst/>
            <a:cxnLst/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335880" y="685800"/>
            <a:ext cx="21045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Dziękujemy za uwagę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0" y="1006920"/>
            <a:ext cx="95400" cy="65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6"/>
          <p:cNvSpPr/>
          <p:nvPr/>
        </p:nvSpPr>
        <p:spPr>
          <a:xfrm>
            <a:off x="329040" y="2089800"/>
            <a:ext cx="2125440" cy="1764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7"/>
          <p:cNvSpPr/>
          <p:nvPr/>
        </p:nvSpPr>
        <p:spPr>
          <a:xfrm>
            <a:off x="335880" y="2258640"/>
            <a:ext cx="2104560" cy="39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Obraz 5"/>
          <p:cNvPicPr/>
          <p:nvPr/>
        </p:nvPicPr>
        <p:blipFill>
          <a:blip r:embed="rId2"/>
          <a:srcRect b="12083"/>
          <a:stretch/>
        </p:blipFill>
        <p:spPr>
          <a:xfrm>
            <a:off x="5536080" y="0"/>
            <a:ext cx="3607200" cy="6857280"/>
          </a:xfrm>
          <a:prstGeom prst="rect">
            <a:avLst/>
          </a:prstGeom>
          <a:ln>
            <a:noFill/>
          </a:ln>
        </p:spPr>
      </p:pic>
      <p:pic>
        <p:nvPicPr>
          <p:cNvPr id="83" name="Obraz 3"/>
          <p:cNvPicPr/>
          <p:nvPr/>
        </p:nvPicPr>
        <p:blipFill>
          <a:blip r:embed="rId3"/>
          <a:srcRect t="5800" b="25886"/>
          <a:stretch/>
        </p:blipFill>
        <p:spPr>
          <a:xfrm>
            <a:off x="2352240" y="0"/>
            <a:ext cx="3733920" cy="3400920"/>
          </a:xfrm>
          <a:prstGeom prst="rect">
            <a:avLst/>
          </a:prstGeom>
          <a:ln>
            <a:noFill/>
          </a:ln>
        </p:spPr>
      </p:pic>
      <p:pic>
        <p:nvPicPr>
          <p:cNvPr id="84" name="Obraz 4"/>
          <p:cNvPicPr/>
          <p:nvPr/>
        </p:nvPicPr>
        <p:blipFill>
          <a:blip r:embed="rId4"/>
          <a:srcRect t="15677" b="41735"/>
          <a:stretch/>
        </p:blipFill>
        <p:spPr>
          <a:xfrm>
            <a:off x="2392200" y="3456360"/>
            <a:ext cx="3693240" cy="340092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0" y="0"/>
            <a:ext cx="2958480" cy="6857280"/>
          </a:xfrm>
          <a:custGeom>
            <a:avLst/>
            <a:gdLst/>
            <a:ahLst/>
            <a:cxnLst/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EFEFEF"/>
            </a:solidFill>
            <a:round/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0" y="0"/>
            <a:ext cx="2951640" cy="6857280"/>
          </a:xfrm>
          <a:custGeom>
            <a:avLst/>
            <a:gdLst/>
            <a:ahLst/>
            <a:cxnLst/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335880" y="685800"/>
            <a:ext cx="210456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Początek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0" y="1006920"/>
            <a:ext cx="95400" cy="65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6"/>
          <p:cNvSpPr/>
          <p:nvPr/>
        </p:nvSpPr>
        <p:spPr>
          <a:xfrm>
            <a:off x="329040" y="2089800"/>
            <a:ext cx="2125440" cy="1764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7"/>
          <p:cNvSpPr/>
          <p:nvPr/>
        </p:nvSpPr>
        <p:spPr>
          <a:xfrm>
            <a:off x="335880" y="2258640"/>
            <a:ext cx="2104560" cy="39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500" b="0" strike="noStrike" spc="-1">
                <a:solidFill>
                  <a:srgbClr val="000000"/>
                </a:solidFill>
                <a:latin typeface="Calibri"/>
                <a:ea typeface="Calibri"/>
              </a:rPr>
              <a:t>Lotnisko Chopina Polska- na chwilę przed odlotem..... </a:t>
            </a: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500" b="0" strike="noStrike" spc="-1">
                <a:solidFill>
                  <a:srgbClr val="000000"/>
                </a:solidFill>
                <a:latin typeface="Calibri"/>
                <a:ea typeface="Calibri"/>
              </a:rPr>
              <a:t>                                        </a:t>
            </a:r>
            <a:endParaRPr lang="pl-PL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Temat szkolenia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Recharge and renew: holistic wellbeing techniques for the modern professional</a:t>
            </a:r>
            <a:endParaRPr lang="pl-P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Cel: rozwijanie technik dobrostanu i uważności u profesjonalistów.</a:t>
            </a:r>
            <a:endParaRPr lang="pl-PL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628560" y="365040"/>
            <a:ext cx="7886160" cy="185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500" b="0" strike="noStrike" spc="-1">
                <a:solidFill>
                  <a:srgbClr val="000000"/>
                </a:solidFill>
                <a:latin typeface="Calibri"/>
              </a:rPr>
              <a:t>                 NASZA SZKOŁA</a:t>
            </a:r>
            <a:endParaRPr lang="pl-PL" sz="4500" b="0" strike="noStrike" spc="-1">
              <a:latin typeface="Arial"/>
            </a:endParaRPr>
          </a:p>
        </p:txBody>
      </p:sp>
      <p:pic>
        <p:nvPicPr>
          <p:cNvPr id="95" name="Symbol zastępczy zawartości 4"/>
          <p:cNvPicPr/>
          <p:nvPr/>
        </p:nvPicPr>
        <p:blipFill>
          <a:blip r:embed="rId2"/>
          <a:srcRect r="14200"/>
          <a:stretch/>
        </p:blipFill>
        <p:spPr>
          <a:xfrm>
            <a:off x="977040" y="1587960"/>
            <a:ext cx="2926800" cy="4662720"/>
          </a:xfrm>
          <a:prstGeom prst="rect">
            <a:avLst/>
          </a:prstGeom>
          <a:ln>
            <a:noFill/>
          </a:ln>
        </p:spPr>
      </p:pic>
      <p:pic>
        <p:nvPicPr>
          <p:cNvPr id="96" name="Obraz 3"/>
          <p:cNvPicPr/>
          <p:nvPr/>
        </p:nvPicPr>
        <p:blipFill>
          <a:blip r:embed="rId3"/>
          <a:stretch/>
        </p:blipFill>
        <p:spPr>
          <a:xfrm>
            <a:off x="5085720" y="2515320"/>
            <a:ext cx="3543840" cy="281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44960" y="274680"/>
            <a:ext cx="6246720" cy="16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FFFFFF"/>
                </a:solidFill>
                <a:latin typeface="Calibri"/>
              </a:rPr>
              <a:t>Poniedziałek 03.03.2025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44960" y="4299480"/>
            <a:ext cx="8241120" cy="182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FFFFFF"/>
                </a:solidFill>
                <a:latin typeface="Bookman Old Style"/>
              </a:rPr>
              <a:t>-</a:t>
            </a: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 Zajęcia zapoznawcze (emocje, aplikacja classroom)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Omówienie: mindfulness, wellness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- 8 wymiarów dobrostanu (SAMHSA)</a:t>
            </a:r>
            <a:endParaRPr lang="pl-PL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FFFFFF"/>
                </a:solidFill>
                <a:latin typeface="Bookman Old Style"/>
              </a:rPr>
              <a:t>- Medytacja, Tai-Chi, metoda 5-4-3-2-1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459360" y="365040"/>
            <a:ext cx="3915360" cy="20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700" b="0" strike="noStrike" spc="-1">
                <a:solidFill>
                  <a:srgbClr val="000000"/>
                </a:solidFill>
                <a:latin typeface="Calibri"/>
              </a:rPr>
              <a:t>Wtorek 04.03.2025</a:t>
            </a:r>
            <a:endParaRPr lang="pl-PL" sz="4700" b="0" strike="noStrike" spc="-1">
              <a:latin typeface="Arial"/>
            </a:endParaRPr>
          </a:p>
        </p:txBody>
      </p:sp>
      <p:pic>
        <p:nvPicPr>
          <p:cNvPr id="101" name="Obraz 5"/>
          <p:cNvPicPr/>
          <p:nvPr/>
        </p:nvPicPr>
        <p:blipFill>
          <a:blip r:embed="rId2"/>
          <a:srcRect r="-4" b="8447"/>
          <a:stretch/>
        </p:blipFill>
        <p:spPr>
          <a:xfrm>
            <a:off x="4795560" y="0"/>
            <a:ext cx="2067480" cy="2523960"/>
          </a:xfrm>
          <a:prstGeom prst="rect">
            <a:avLst/>
          </a:prstGeom>
          <a:ln>
            <a:noFill/>
          </a:ln>
        </p:spPr>
      </p:pic>
      <p:pic>
        <p:nvPicPr>
          <p:cNvPr id="102" name="Obraz 4"/>
          <p:cNvPicPr/>
          <p:nvPr/>
        </p:nvPicPr>
        <p:blipFill>
          <a:blip r:embed="rId3"/>
          <a:srcRect l="24186" r="14052" b="-4"/>
          <a:stretch/>
        </p:blipFill>
        <p:spPr>
          <a:xfrm>
            <a:off x="7004520" y="0"/>
            <a:ext cx="2138760" cy="251928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548640" y="2610000"/>
            <a:ext cx="3182040" cy="17640"/>
          </a:xfrm>
          <a:custGeom>
            <a:avLst/>
            <a:gdLst/>
            <a:ahLst/>
            <a:cxnLst/>
            <a:rect l="l" t="t" r="r" b="b"/>
            <a:pathLst>
              <a:path w="3182691" h="18288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40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459360" y="2843640"/>
            <a:ext cx="3915360" cy="332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900" b="0" strike="noStrike" spc="-1">
                <a:solidFill>
                  <a:srgbClr val="000000"/>
                </a:solidFill>
                <a:latin typeface="Bookman Old Style"/>
              </a:rPr>
              <a:t>- Mandale jako forma relaksacji i koncentracji</a:t>
            </a:r>
            <a:endParaRPr lang="pl-PL" sz="19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80"/>
              </a:spcBef>
            </a:pPr>
            <a:endParaRPr lang="pl-PL" sz="19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900" b="0" strike="noStrike" spc="-1">
                <a:solidFill>
                  <a:srgbClr val="000000"/>
                </a:solidFill>
                <a:latin typeface="Bookman Old Style"/>
              </a:rPr>
              <a:t>- Spacer aktywizujący zmysły</a:t>
            </a:r>
            <a:endParaRPr lang="pl-PL" sz="19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80"/>
              </a:spcBef>
            </a:pPr>
            <a:endParaRPr lang="pl-PL" sz="19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900" b="0" strike="noStrike" spc="-1">
                <a:solidFill>
                  <a:srgbClr val="000000"/>
                </a:solidFill>
                <a:latin typeface="Bookman Old Style"/>
              </a:rPr>
              <a:t>- Tai-Chi – „W objęciach Księżyca”</a:t>
            </a:r>
            <a:endParaRPr lang="pl-PL" sz="19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80"/>
              </a:spcBef>
            </a:pPr>
            <a:endParaRPr lang="pl-PL" sz="19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900" b="0" strike="noStrike" spc="-1">
                <a:solidFill>
                  <a:srgbClr val="000000"/>
                </a:solidFill>
                <a:latin typeface="Bookman Old Style"/>
              </a:rPr>
              <a:t>- Zdrowe nawyki i metody heurystyczne</a:t>
            </a:r>
            <a:endParaRPr lang="pl-PL" sz="19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80"/>
              </a:spcBef>
            </a:pPr>
            <a:endParaRPr lang="pl-PL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900" b="0" strike="noStrike" spc="-1">
              <a:latin typeface="Arial"/>
            </a:endParaRPr>
          </a:p>
        </p:txBody>
      </p:sp>
      <p:pic>
        <p:nvPicPr>
          <p:cNvPr id="105" name="Obraz 3"/>
          <p:cNvPicPr/>
          <p:nvPr/>
        </p:nvPicPr>
        <p:blipFill>
          <a:blip r:embed="rId4"/>
          <a:srcRect r="21186" b="-4"/>
          <a:stretch/>
        </p:blipFill>
        <p:spPr>
          <a:xfrm>
            <a:off x="4791600" y="2716200"/>
            <a:ext cx="4351680" cy="414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Środa 05.03.2025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Bookman Old Style"/>
              </a:rPr>
              <a:t>- Wyjazd do Valletty</a:t>
            </a:r>
            <a:endParaRPr lang="pl-P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Bookman Old Style"/>
              </a:rPr>
              <a:t>- Aktywne poznawanie kultury i przyrody</a:t>
            </a:r>
            <a:endParaRPr lang="pl-P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Bookman Old Style"/>
              </a:rPr>
              <a:t>- Tai-Chi w ogrodach Barrakka</a:t>
            </a:r>
            <a:endParaRPr lang="pl-PL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Bookman Old Style"/>
              </a:rPr>
              <a:t>- Film 5D o dziejach Malty</a:t>
            </a:r>
            <a:endParaRPr lang="pl-PL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l-PL" sz="2800" b="0" strike="noStrike" spc="-1">
              <a:latin typeface="Arial"/>
            </a:endParaRPr>
          </a:p>
        </p:txBody>
      </p:sp>
      <p:pic>
        <p:nvPicPr>
          <p:cNvPr id="108" name="Obraz 3"/>
          <p:cNvPicPr/>
          <p:nvPr/>
        </p:nvPicPr>
        <p:blipFill>
          <a:blip r:embed="rId2"/>
          <a:stretch/>
        </p:blipFill>
        <p:spPr>
          <a:xfrm>
            <a:off x="747720" y="3879000"/>
            <a:ext cx="2188080" cy="2808000"/>
          </a:xfrm>
          <a:prstGeom prst="rect">
            <a:avLst/>
          </a:prstGeom>
          <a:ln>
            <a:noFill/>
          </a:ln>
        </p:spPr>
      </p:pic>
      <p:pic>
        <p:nvPicPr>
          <p:cNvPr id="109" name="Obraz 4"/>
          <p:cNvPicPr/>
          <p:nvPr/>
        </p:nvPicPr>
        <p:blipFill>
          <a:blip r:embed="rId3"/>
          <a:stretch/>
        </p:blipFill>
        <p:spPr>
          <a:xfrm>
            <a:off x="3621240" y="3872880"/>
            <a:ext cx="4284000" cy="203004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3687480" y="6140160"/>
            <a:ext cx="4145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Widok z ogrodów Barrakka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Bookman Old Style"/>
              </a:rPr>
              <a:t>Aktywne poznawanie kultury i przyrody w międzynarodowej grupie -cd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259640"/>
            <a:ext cx="8228880" cy="517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Plac Kastylijski, 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     Zajazd Kastylijski – siedziba Premiera Malty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pl-PL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Katedra Św. Jana – barokowa perła Malty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>
              <a:latin typeface="Arial"/>
            </a:endParaRPr>
          </a:p>
        </p:txBody>
      </p:sp>
      <p:pic>
        <p:nvPicPr>
          <p:cNvPr id="113" name="Obraz 3"/>
          <p:cNvPicPr/>
          <p:nvPr/>
        </p:nvPicPr>
        <p:blipFill>
          <a:blip r:embed="rId2"/>
          <a:stretch/>
        </p:blipFill>
        <p:spPr>
          <a:xfrm>
            <a:off x="5998680" y="1263600"/>
            <a:ext cx="1985040" cy="1582200"/>
          </a:xfrm>
          <a:prstGeom prst="rect">
            <a:avLst/>
          </a:prstGeom>
          <a:ln>
            <a:noFill/>
          </a:ln>
        </p:spPr>
      </p:pic>
      <p:pic>
        <p:nvPicPr>
          <p:cNvPr id="114" name="Obraz 4"/>
          <p:cNvPicPr/>
          <p:nvPr/>
        </p:nvPicPr>
        <p:blipFill>
          <a:blip r:embed="rId3"/>
          <a:stretch/>
        </p:blipFill>
        <p:spPr>
          <a:xfrm>
            <a:off x="602640" y="3656520"/>
            <a:ext cx="1498680" cy="2449080"/>
          </a:xfrm>
          <a:prstGeom prst="rect">
            <a:avLst/>
          </a:prstGeom>
          <a:ln>
            <a:noFill/>
          </a:ln>
        </p:spPr>
      </p:pic>
      <p:pic>
        <p:nvPicPr>
          <p:cNvPr id="115" name="Obraz 5"/>
          <p:cNvPicPr/>
          <p:nvPr/>
        </p:nvPicPr>
        <p:blipFill>
          <a:blip r:embed="rId4"/>
          <a:srcRect r="-2417" b="4801"/>
          <a:stretch/>
        </p:blipFill>
        <p:spPr>
          <a:xfrm>
            <a:off x="2283840" y="3656520"/>
            <a:ext cx="1651680" cy="2448000"/>
          </a:xfrm>
          <a:prstGeom prst="rect">
            <a:avLst/>
          </a:prstGeom>
          <a:ln>
            <a:noFill/>
          </a:ln>
        </p:spPr>
      </p:pic>
      <p:pic>
        <p:nvPicPr>
          <p:cNvPr id="116" name="Obraz 6"/>
          <p:cNvPicPr/>
          <p:nvPr/>
        </p:nvPicPr>
        <p:blipFill>
          <a:blip r:embed="rId5"/>
          <a:stretch/>
        </p:blipFill>
        <p:spPr>
          <a:xfrm>
            <a:off x="4131360" y="3672000"/>
            <a:ext cx="1662480" cy="266112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5790600" y="4360320"/>
            <a:ext cx="274248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Obraz Carravaggio – jedyny podpisany obraz artysty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Symbol zastępczy zawartości 3"/>
          <p:cNvPicPr/>
          <p:nvPr/>
        </p:nvPicPr>
        <p:blipFill>
          <a:blip r:embed="rId2"/>
          <a:srcRect b="7135"/>
          <a:stretch/>
        </p:blipFill>
        <p:spPr>
          <a:xfrm>
            <a:off x="6396840" y="0"/>
            <a:ext cx="2746440" cy="3400920"/>
          </a:xfrm>
          <a:prstGeom prst="rect">
            <a:avLst/>
          </a:prstGeom>
          <a:ln>
            <a:noFill/>
          </a:ln>
        </p:spPr>
      </p:pic>
      <p:pic>
        <p:nvPicPr>
          <p:cNvPr id="120" name="Obraz 5"/>
          <p:cNvPicPr/>
          <p:nvPr/>
        </p:nvPicPr>
        <p:blipFill>
          <a:blip r:embed="rId3"/>
          <a:srcRect r="9204"/>
          <a:stretch/>
        </p:blipFill>
        <p:spPr>
          <a:xfrm>
            <a:off x="3836520" y="0"/>
            <a:ext cx="3087720" cy="3400920"/>
          </a:xfrm>
          <a:prstGeom prst="rect">
            <a:avLst/>
          </a:prstGeom>
          <a:ln>
            <a:noFill/>
          </a:ln>
        </p:spPr>
      </p:pic>
      <p:pic>
        <p:nvPicPr>
          <p:cNvPr id="121" name="Obraz 6"/>
          <p:cNvPicPr/>
          <p:nvPr/>
        </p:nvPicPr>
        <p:blipFill>
          <a:blip r:embed="rId4"/>
          <a:srcRect t="35428" r="-6" b="-6"/>
          <a:stretch/>
        </p:blipFill>
        <p:spPr>
          <a:xfrm>
            <a:off x="3876120" y="3456360"/>
            <a:ext cx="5267160" cy="34009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0" y="0"/>
            <a:ext cx="4448880" cy="6857280"/>
          </a:xfrm>
          <a:custGeom>
            <a:avLst/>
            <a:gdLst/>
            <a:ahLst/>
            <a:cxnLst/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solidFill>
              <a:srgbClr val="EFEFEF"/>
            </a:solidFill>
            <a:round/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0" y="0"/>
            <a:ext cx="4440960" cy="6857280"/>
          </a:xfrm>
          <a:custGeom>
            <a:avLst/>
            <a:gdLst/>
            <a:ahLst/>
            <a:cxnLst/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335880" y="685800"/>
            <a:ext cx="36910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300" b="0" strike="noStrike" spc="-1">
                <a:solidFill>
                  <a:srgbClr val="000000"/>
                </a:solidFill>
                <a:latin typeface="Calibri"/>
              </a:rPr>
              <a:t>Aktywne poznawanie kultury i przyrody w międzynarodowej grupie -cd</a:t>
            </a:r>
            <a:endParaRPr lang="pl-PL" sz="2300" b="0" strike="noStrike" spc="-1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0" y="1017000"/>
            <a:ext cx="95400" cy="65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6"/>
          <p:cNvSpPr/>
          <p:nvPr/>
        </p:nvSpPr>
        <p:spPr>
          <a:xfrm>
            <a:off x="329040" y="2089800"/>
            <a:ext cx="3727080" cy="1764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7"/>
          <p:cNvSpPr/>
          <p:nvPr/>
        </p:nvSpPr>
        <p:spPr>
          <a:xfrm>
            <a:off x="335880" y="2514600"/>
            <a:ext cx="3691080" cy="36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Microsoft Office PowerPoint</Application>
  <PresentationFormat>Pokaz na ekranie (4:3)</PresentationFormat>
  <Slides>16</Slides>
  <Notes>0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>generated using python-pptx</dc:description>
  <cp:lastModifiedBy/>
  <cp:revision>284</cp:revision>
  <dcterms:created xsi:type="dcterms:W3CDTF">2013-01-27T09:14:00Z</dcterms:created>
  <dcterms:modified xsi:type="dcterms:W3CDTF">2025-04-11T11:46:21Z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F5FB9C791760480995B683A16E159758_12</vt:lpwstr>
  </property>
  <property fmtid="{D5CDD505-2E9C-101B-9397-08002B2CF9AE}" pid="6" name="KSOProductBuildVer">
    <vt:lpwstr>1045-12.2.0.20326</vt:lpwstr>
  </property>
  <property fmtid="{D5CDD505-2E9C-101B-9397-08002B2CF9AE}" pid="7" name="LinksUpToDate">
    <vt:bool>false</vt:bool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